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tags/tag24.xml" ContentType="application/vnd.openxmlformats-officedocument.presentationml.tags+xml"/>
  <Override PartName="/ppt/notesSlides/notesSlide26.xml" ContentType="application/vnd.openxmlformats-officedocument.presentationml.notesSlide+xml"/>
  <Override PartName="/ppt/tags/tag25.xml" ContentType="application/vnd.openxmlformats-officedocument.presentationml.tags+xml"/>
  <Override PartName="/ppt/notesSlides/notesSlide27.xml" ContentType="application/vnd.openxmlformats-officedocument.presentationml.notesSlide+xml"/>
  <Override PartName="/ppt/tags/tag26.xml" ContentType="application/vnd.openxmlformats-officedocument.presentationml.tags+xml"/>
  <Override PartName="/ppt/notesSlides/notesSlide28.xml" ContentType="application/vnd.openxmlformats-officedocument.presentationml.notesSlide+xml"/>
  <Override PartName="/ppt/tags/tag27.xml" ContentType="application/vnd.openxmlformats-officedocument.presentationml.tags+xml"/>
  <Override PartName="/ppt/notesSlides/notesSlide29.xml" ContentType="application/vnd.openxmlformats-officedocument.presentationml.notesSlide+xml"/>
  <Override PartName="/ppt/tags/tag28.xml" ContentType="application/vnd.openxmlformats-officedocument.presentationml.tags+xml"/>
  <Override PartName="/ppt/notesSlides/notesSlide30.xml" ContentType="application/vnd.openxmlformats-officedocument.presentationml.notesSlide+xml"/>
  <Override PartName="/ppt/tags/tag29.xml" ContentType="application/vnd.openxmlformats-officedocument.presentationml.tags+xml"/>
  <Override PartName="/ppt/notesSlides/notesSlide31.xml" ContentType="application/vnd.openxmlformats-officedocument.presentationml.notesSlide+xml"/>
  <Override PartName="/ppt/tags/tag30.xml" ContentType="application/vnd.openxmlformats-officedocument.presentationml.tags+xml"/>
  <Override PartName="/ppt/notesSlides/notesSlide32.xml" ContentType="application/vnd.openxmlformats-officedocument.presentationml.notesSlide+xml"/>
  <Override PartName="/ppt/tags/tag31.xml" ContentType="application/vnd.openxmlformats-officedocument.presentationml.tags+xml"/>
  <Override PartName="/ppt/notesSlides/notesSlide33.xml" ContentType="application/vnd.openxmlformats-officedocument.presentationml.notesSlide+xml"/>
  <Override PartName="/ppt/tags/tag32.xml" ContentType="application/vnd.openxmlformats-officedocument.presentationml.tags+xml"/>
  <Override PartName="/ppt/notesSlides/notesSlide34.xml" ContentType="application/vnd.openxmlformats-officedocument.presentationml.notesSlide+xml"/>
  <Override PartName="/ppt/tags/tag33.xml" ContentType="application/vnd.openxmlformats-officedocument.presentationml.tags+xml"/>
  <Override PartName="/ppt/notesSlides/notesSlide35.xml" ContentType="application/vnd.openxmlformats-officedocument.presentationml.notesSlide+xml"/>
  <Override PartName="/ppt/tags/tag34.xml" ContentType="application/vnd.openxmlformats-officedocument.presentationml.tags+xml"/>
  <Override PartName="/ppt/notesSlides/notesSlide36.xml" ContentType="application/vnd.openxmlformats-officedocument.presentationml.notesSlide+xml"/>
  <Override PartName="/ppt/tags/tag35.xml" ContentType="application/vnd.openxmlformats-officedocument.presentationml.tags+xml"/>
  <Override PartName="/ppt/notesSlides/notesSlide37.xml" ContentType="application/vnd.openxmlformats-officedocument.presentationml.notesSlide+xml"/>
  <Override PartName="/ppt/tags/tag36.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37.xml" ContentType="application/vnd.openxmlformats-officedocument.presentationml.tags+xml"/>
  <Override PartName="/ppt/notesSlides/notesSlide40.xml" ContentType="application/vnd.openxmlformats-officedocument.presentationml.notesSlide+xml"/>
  <Override PartName="/ppt/tags/tag38.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39.xml" ContentType="application/vnd.openxmlformats-officedocument.presentationml.tags+xml"/>
  <Override PartName="/ppt/notesSlides/notesSlide44.xml" ContentType="application/vnd.openxmlformats-officedocument.presentationml.notesSlide+xml"/>
  <Override PartName="/ppt/tags/tag40.xml" ContentType="application/vnd.openxmlformats-officedocument.presentationml.tags+xml"/>
  <Override PartName="/ppt/notesSlides/notesSlide45.xml" ContentType="application/vnd.openxmlformats-officedocument.presentationml.notesSlide+xml"/>
  <Override PartName="/ppt/tags/tag41.xml" ContentType="application/vnd.openxmlformats-officedocument.presentationml.tags+xml"/>
  <Override PartName="/ppt/notesSlides/notesSlide46.xml" ContentType="application/vnd.openxmlformats-officedocument.presentationml.notesSlide+xml"/>
  <Override PartName="/ppt/tags/tag42.xml" ContentType="application/vnd.openxmlformats-officedocument.presentationml.tags+xml"/>
  <Override PartName="/ppt/notesSlides/notesSlide47.xml" ContentType="application/vnd.openxmlformats-officedocument.presentationml.notesSlide+xml"/>
  <Override PartName="/ppt/tags/tag43.xml" ContentType="application/vnd.openxmlformats-officedocument.presentationml.tags+xml"/>
  <Override PartName="/ppt/notesSlides/notesSlide48.xml" ContentType="application/vnd.openxmlformats-officedocument.presentationml.notesSlide+xml"/>
  <Override PartName="/ppt/tags/tag44.xml" ContentType="application/vnd.openxmlformats-officedocument.presentationml.tags+xml"/>
  <Override PartName="/ppt/notesSlides/notesSlide49.xml" ContentType="application/vnd.openxmlformats-officedocument.presentationml.notesSlide+xml"/>
  <Override PartName="/ppt/tags/tag45.xml" ContentType="application/vnd.openxmlformats-officedocument.presentationml.tags+xml"/>
  <Override PartName="/ppt/notesSlides/notesSlide50.xml" ContentType="application/vnd.openxmlformats-officedocument.presentationml.notesSlide+xml"/>
  <Override PartName="/ppt/tags/tag46.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5"/>
  </p:notesMasterIdLst>
  <p:handoutMasterIdLst>
    <p:handoutMasterId r:id="rId56"/>
  </p:handoutMasterIdLst>
  <p:sldIdLst>
    <p:sldId id="326" r:id="rId2"/>
    <p:sldId id="284" r:id="rId3"/>
    <p:sldId id="267" r:id="rId4"/>
    <p:sldId id="268" r:id="rId5"/>
    <p:sldId id="285" r:id="rId6"/>
    <p:sldId id="330" r:id="rId7"/>
    <p:sldId id="286" r:id="rId8"/>
    <p:sldId id="287" r:id="rId9"/>
    <p:sldId id="288" r:id="rId10"/>
    <p:sldId id="289" r:id="rId11"/>
    <p:sldId id="290" r:id="rId12"/>
    <p:sldId id="292" r:id="rId13"/>
    <p:sldId id="293" r:id="rId14"/>
    <p:sldId id="298" r:id="rId15"/>
    <p:sldId id="295" r:id="rId16"/>
    <p:sldId id="296" r:id="rId17"/>
    <p:sldId id="297" r:id="rId18"/>
    <p:sldId id="300" r:id="rId19"/>
    <p:sldId id="302" r:id="rId20"/>
    <p:sldId id="304" r:id="rId21"/>
    <p:sldId id="306" r:id="rId22"/>
    <p:sldId id="307" r:id="rId23"/>
    <p:sldId id="310" r:id="rId24"/>
    <p:sldId id="311" r:id="rId25"/>
    <p:sldId id="308" r:id="rId26"/>
    <p:sldId id="269" r:id="rId27"/>
    <p:sldId id="270" r:id="rId28"/>
    <p:sldId id="271" r:id="rId29"/>
    <p:sldId id="272" r:id="rId30"/>
    <p:sldId id="273" r:id="rId31"/>
    <p:sldId id="275" r:id="rId32"/>
    <p:sldId id="276" r:id="rId33"/>
    <p:sldId id="277" r:id="rId34"/>
    <p:sldId id="278" r:id="rId35"/>
    <p:sldId id="279" r:id="rId36"/>
    <p:sldId id="280" r:id="rId37"/>
    <p:sldId id="281" r:id="rId38"/>
    <p:sldId id="282" r:id="rId39"/>
    <p:sldId id="312" r:id="rId40"/>
    <p:sldId id="283" r:id="rId41"/>
    <p:sldId id="314" r:id="rId42"/>
    <p:sldId id="333" r:id="rId43"/>
    <p:sldId id="321" r:id="rId44"/>
    <p:sldId id="322" r:id="rId45"/>
    <p:sldId id="323" r:id="rId46"/>
    <p:sldId id="324" r:id="rId47"/>
    <p:sldId id="315" r:id="rId48"/>
    <p:sldId id="316" r:id="rId49"/>
    <p:sldId id="317" r:id="rId50"/>
    <p:sldId id="332" r:id="rId51"/>
    <p:sldId id="318" r:id="rId52"/>
    <p:sldId id="313" r:id="rId53"/>
    <p:sldId id="325" r:id="rId54"/>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49" userDrawn="1">
          <p15:clr>
            <a:srgbClr val="A4A3A4"/>
          </p15:clr>
        </p15:guide>
        <p15:guide id="2" pos="222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48654" autoAdjust="0"/>
  </p:normalViewPr>
  <p:slideViewPr>
    <p:cSldViewPr snapToGrid="0">
      <p:cViewPr varScale="1">
        <p:scale>
          <a:sx n="36" d="100"/>
          <a:sy n="36" d="100"/>
        </p:scale>
        <p:origin x="2058" y="48"/>
      </p:cViewPr>
      <p:guideLst/>
    </p:cSldViewPr>
  </p:slideViewPr>
  <p:notesTextViewPr>
    <p:cViewPr>
      <p:scale>
        <a:sx n="1" d="1"/>
        <a:sy n="1" d="1"/>
      </p:scale>
      <p:origin x="0" y="0"/>
    </p:cViewPr>
  </p:notesTextViewPr>
  <p:notesViewPr>
    <p:cSldViewPr snapToGrid="0">
      <p:cViewPr varScale="1">
        <p:scale>
          <a:sx n="55" d="100"/>
          <a:sy n="55" d="100"/>
        </p:scale>
        <p:origin x="2844" y="96"/>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67374" cy="470072"/>
          </a:xfrm>
          <a:prstGeom prst="rect">
            <a:avLst/>
          </a:prstGeom>
        </p:spPr>
        <p:txBody>
          <a:bodyPr vert="horz" lIns="92181" tIns="46090" rIns="92181" bIns="46090" rtlCol="0"/>
          <a:lstStyle>
            <a:lvl1pPr algn="l">
              <a:defRPr sz="1200"/>
            </a:lvl1pPr>
          </a:lstStyle>
          <a:p>
            <a:endParaRPr lang="en-US" dirty="0"/>
          </a:p>
        </p:txBody>
      </p:sp>
      <p:sp>
        <p:nvSpPr>
          <p:cNvPr id="3" name="Date Placeholder 2"/>
          <p:cNvSpPr>
            <a:spLocks noGrp="1"/>
          </p:cNvSpPr>
          <p:nvPr>
            <p:ph type="dt" sz="quarter" idx="1"/>
          </p:nvPr>
        </p:nvSpPr>
        <p:spPr>
          <a:xfrm>
            <a:off x="4008100" y="1"/>
            <a:ext cx="3067374" cy="470072"/>
          </a:xfrm>
          <a:prstGeom prst="rect">
            <a:avLst/>
          </a:prstGeom>
        </p:spPr>
        <p:txBody>
          <a:bodyPr vert="horz" lIns="92181" tIns="46090" rIns="92181" bIns="46090" rtlCol="0"/>
          <a:lstStyle>
            <a:lvl1pPr algn="r">
              <a:defRPr sz="1200"/>
            </a:lvl1pPr>
          </a:lstStyle>
          <a:p>
            <a:fld id="{2DC20685-4BE1-47E4-8929-265CBCC7E1D0}" type="datetimeFigureOut">
              <a:rPr lang="en-US" smtClean="0"/>
              <a:t>12/15/2022</a:t>
            </a:fld>
            <a:endParaRPr lang="en-US" dirty="0"/>
          </a:p>
        </p:txBody>
      </p:sp>
      <p:sp>
        <p:nvSpPr>
          <p:cNvPr id="4" name="Footer Placeholder 3"/>
          <p:cNvSpPr>
            <a:spLocks noGrp="1"/>
          </p:cNvSpPr>
          <p:nvPr>
            <p:ph type="ftr" sz="quarter" idx="2"/>
          </p:nvPr>
        </p:nvSpPr>
        <p:spPr>
          <a:xfrm>
            <a:off x="0" y="8893003"/>
            <a:ext cx="3067374" cy="470072"/>
          </a:xfrm>
          <a:prstGeom prst="rect">
            <a:avLst/>
          </a:prstGeom>
        </p:spPr>
        <p:txBody>
          <a:bodyPr vert="horz" lIns="92181" tIns="46090" rIns="92181" bIns="4609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8100" y="8893003"/>
            <a:ext cx="3067374" cy="470072"/>
          </a:xfrm>
          <a:prstGeom prst="rect">
            <a:avLst/>
          </a:prstGeom>
        </p:spPr>
        <p:txBody>
          <a:bodyPr vert="horz" lIns="92181" tIns="46090" rIns="92181" bIns="46090" rtlCol="0" anchor="b"/>
          <a:lstStyle>
            <a:lvl1pPr algn="r">
              <a:defRPr sz="1200"/>
            </a:lvl1pPr>
          </a:lstStyle>
          <a:p>
            <a:fld id="{8B82E71C-0C76-43B7-BFCF-2924D508F211}" type="slidenum">
              <a:rPr lang="en-US" smtClean="0"/>
              <a:t>‹#›</a:t>
            </a:fld>
            <a:endParaRPr lang="en-US" dirty="0"/>
          </a:p>
        </p:txBody>
      </p:sp>
    </p:spTree>
    <p:extLst>
      <p:ext uri="{BB962C8B-B14F-4D97-AF65-F5344CB8AC3E}">
        <p14:creationId xmlns:p14="http://schemas.microsoft.com/office/powerpoint/2010/main" val="1136410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67374" cy="470072"/>
          </a:xfrm>
          <a:prstGeom prst="rect">
            <a:avLst/>
          </a:prstGeom>
        </p:spPr>
        <p:txBody>
          <a:bodyPr vert="horz" lIns="92181" tIns="46090" rIns="92181" bIns="46090" rtlCol="0"/>
          <a:lstStyle>
            <a:lvl1pPr algn="l">
              <a:defRPr sz="1200"/>
            </a:lvl1pPr>
          </a:lstStyle>
          <a:p>
            <a:endParaRPr lang="en-US" dirty="0"/>
          </a:p>
        </p:txBody>
      </p:sp>
      <p:sp>
        <p:nvSpPr>
          <p:cNvPr id="3" name="Date Placeholder 2"/>
          <p:cNvSpPr>
            <a:spLocks noGrp="1"/>
          </p:cNvSpPr>
          <p:nvPr>
            <p:ph type="dt" idx="1"/>
          </p:nvPr>
        </p:nvSpPr>
        <p:spPr>
          <a:xfrm>
            <a:off x="4008100" y="1"/>
            <a:ext cx="3067374" cy="470072"/>
          </a:xfrm>
          <a:prstGeom prst="rect">
            <a:avLst/>
          </a:prstGeom>
        </p:spPr>
        <p:txBody>
          <a:bodyPr vert="horz" lIns="92181" tIns="46090" rIns="92181" bIns="46090" rtlCol="0"/>
          <a:lstStyle>
            <a:lvl1pPr algn="r">
              <a:defRPr sz="1200"/>
            </a:lvl1pPr>
          </a:lstStyle>
          <a:p>
            <a:fld id="{C3268276-60D0-4303-BC85-E1F5AFE17F1F}" type="datetimeFigureOut">
              <a:rPr lang="en-US" smtClean="0"/>
              <a:t>12/15/2022</a:t>
            </a:fld>
            <a:endParaRPr lang="en-US" dirty="0"/>
          </a:p>
        </p:txBody>
      </p:sp>
      <p:sp>
        <p:nvSpPr>
          <p:cNvPr id="4" name="Slide Image Placeholder 3"/>
          <p:cNvSpPr>
            <a:spLocks noGrp="1" noRot="1" noChangeAspect="1"/>
          </p:cNvSpPr>
          <p:nvPr>
            <p:ph type="sldImg" idx="2"/>
          </p:nvPr>
        </p:nvSpPr>
        <p:spPr>
          <a:xfrm>
            <a:off x="730250" y="1169988"/>
            <a:ext cx="5616575" cy="3159125"/>
          </a:xfrm>
          <a:prstGeom prst="rect">
            <a:avLst/>
          </a:prstGeom>
          <a:noFill/>
          <a:ln w="12700">
            <a:solidFill>
              <a:prstClr val="black"/>
            </a:solidFill>
          </a:ln>
        </p:spPr>
        <p:txBody>
          <a:bodyPr vert="horz" lIns="92181" tIns="46090" rIns="92181" bIns="46090" rtlCol="0" anchor="ctr"/>
          <a:lstStyle/>
          <a:p>
            <a:endParaRPr lang="en-US" dirty="0"/>
          </a:p>
        </p:txBody>
      </p:sp>
      <p:sp>
        <p:nvSpPr>
          <p:cNvPr id="5" name="Notes Placeholder 4"/>
          <p:cNvSpPr>
            <a:spLocks noGrp="1"/>
          </p:cNvSpPr>
          <p:nvPr>
            <p:ph type="body" sz="quarter" idx="3"/>
          </p:nvPr>
        </p:nvSpPr>
        <p:spPr>
          <a:xfrm>
            <a:off x="708349" y="4505660"/>
            <a:ext cx="5660378" cy="3687031"/>
          </a:xfrm>
          <a:prstGeom prst="rect">
            <a:avLst/>
          </a:prstGeom>
        </p:spPr>
        <p:txBody>
          <a:bodyPr vert="horz" lIns="92181" tIns="46090" rIns="92181" bIns="4609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003"/>
            <a:ext cx="3067374" cy="470072"/>
          </a:xfrm>
          <a:prstGeom prst="rect">
            <a:avLst/>
          </a:prstGeom>
        </p:spPr>
        <p:txBody>
          <a:bodyPr vert="horz" lIns="92181" tIns="46090" rIns="92181" bIns="4609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100" y="8893003"/>
            <a:ext cx="3067374" cy="470072"/>
          </a:xfrm>
          <a:prstGeom prst="rect">
            <a:avLst/>
          </a:prstGeom>
        </p:spPr>
        <p:txBody>
          <a:bodyPr vert="horz" lIns="92181" tIns="46090" rIns="92181" bIns="46090" rtlCol="0" anchor="b"/>
          <a:lstStyle>
            <a:lvl1pPr algn="r">
              <a:defRPr sz="1200"/>
            </a:lvl1pPr>
          </a:lstStyle>
          <a:p>
            <a:fld id="{50FDCEB8-AB00-4A31-B9E4-3A5C1287E2E4}" type="slidenum">
              <a:rPr lang="en-US" smtClean="0"/>
              <a:t>‹#›</a:t>
            </a:fld>
            <a:endParaRPr lang="en-US" dirty="0"/>
          </a:p>
        </p:txBody>
      </p:sp>
    </p:spTree>
    <p:extLst>
      <p:ext uri="{BB962C8B-B14F-4D97-AF65-F5344CB8AC3E}">
        <p14:creationId xmlns:p14="http://schemas.microsoft.com/office/powerpoint/2010/main" val="309696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1</a:t>
            </a:fld>
            <a:endParaRPr lang="en-US" dirty="0"/>
          </a:p>
        </p:txBody>
      </p:sp>
    </p:spTree>
    <p:extLst>
      <p:ext uri="{BB962C8B-B14F-4D97-AF65-F5344CB8AC3E}">
        <p14:creationId xmlns:p14="http://schemas.microsoft.com/office/powerpoint/2010/main" val="1370101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10</a:t>
            </a:fld>
            <a:endParaRPr lang="en-US" dirty="0"/>
          </a:p>
        </p:txBody>
      </p:sp>
    </p:spTree>
    <p:extLst>
      <p:ext uri="{BB962C8B-B14F-4D97-AF65-F5344CB8AC3E}">
        <p14:creationId xmlns:p14="http://schemas.microsoft.com/office/powerpoint/2010/main" val="3076370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11</a:t>
            </a:fld>
            <a:endParaRPr lang="en-US" dirty="0"/>
          </a:p>
        </p:txBody>
      </p:sp>
    </p:spTree>
    <p:extLst>
      <p:ext uri="{BB962C8B-B14F-4D97-AF65-F5344CB8AC3E}">
        <p14:creationId xmlns:p14="http://schemas.microsoft.com/office/powerpoint/2010/main" val="2965973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12</a:t>
            </a:fld>
            <a:endParaRPr lang="en-US" dirty="0"/>
          </a:p>
        </p:txBody>
      </p:sp>
    </p:spTree>
    <p:extLst>
      <p:ext uri="{BB962C8B-B14F-4D97-AF65-F5344CB8AC3E}">
        <p14:creationId xmlns:p14="http://schemas.microsoft.com/office/powerpoint/2010/main" val="1188602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13</a:t>
            </a:fld>
            <a:endParaRPr lang="en-US" dirty="0"/>
          </a:p>
        </p:txBody>
      </p:sp>
    </p:spTree>
    <p:extLst>
      <p:ext uri="{BB962C8B-B14F-4D97-AF65-F5344CB8AC3E}">
        <p14:creationId xmlns:p14="http://schemas.microsoft.com/office/powerpoint/2010/main" val="3168790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14</a:t>
            </a:fld>
            <a:endParaRPr lang="en-US" dirty="0"/>
          </a:p>
        </p:txBody>
      </p:sp>
    </p:spTree>
    <p:extLst>
      <p:ext uri="{BB962C8B-B14F-4D97-AF65-F5344CB8AC3E}">
        <p14:creationId xmlns:p14="http://schemas.microsoft.com/office/powerpoint/2010/main" val="34329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15</a:t>
            </a:fld>
            <a:endParaRPr lang="en-US" dirty="0"/>
          </a:p>
        </p:txBody>
      </p:sp>
    </p:spTree>
    <p:extLst>
      <p:ext uri="{BB962C8B-B14F-4D97-AF65-F5344CB8AC3E}">
        <p14:creationId xmlns:p14="http://schemas.microsoft.com/office/powerpoint/2010/main" val="3229556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16</a:t>
            </a:fld>
            <a:endParaRPr lang="en-US" dirty="0"/>
          </a:p>
        </p:txBody>
      </p:sp>
    </p:spTree>
    <p:extLst>
      <p:ext uri="{BB962C8B-B14F-4D97-AF65-F5344CB8AC3E}">
        <p14:creationId xmlns:p14="http://schemas.microsoft.com/office/powerpoint/2010/main" val="2538863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17</a:t>
            </a:fld>
            <a:endParaRPr lang="en-US" dirty="0"/>
          </a:p>
        </p:txBody>
      </p:sp>
    </p:spTree>
    <p:extLst>
      <p:ext uri="{BB962C8B-B14F-4D97-AF65-F5344CB8AC3E}">
        <p14:creationId xmlns:p14="http://schemas.microsoft.com/office/powerpoint/2010/main" val="4067575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18</a:t>
            </a:fld>
            <a:endParaRPr lang="en-US" dirty="0"/>
          </a:p>
        </p:txBody>
      </p:sp>
    </p:spTree>
    <p:extLst>
      <p:ext uri="{BB962C8B-B14F-4D97-AF65-F5344CB8AC3E}">
        <p14:creationId xmlns:p14="http://schemas.microsoft.com/office/powerpoint/2010/main" val="1108198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19</a:t>
            </a:fld>
            <a:endParaRPr lang="en-US" dirty="0"/>
          </a:p>
        </p:txBody>
      </p:sp>
    </p:spTree>
    <p:extLst>
      <p:ext uri="{BB962C8B-B14F-4D97-AF65-F5344CB8AC3E}">
        <p14:creationId xmlns:p14="http://schemas.microsoft.com/office/powerpoint/2010/main" val="916026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2</a:t>
            </a:fld>
            <a:endParaRPr lang="en-US" dirty="0"/>
          </a:p>
        </p:txBody>
      </p:sp>
    </p:spTree>
    <p:extLst>
      <p:ext uri="{BB962C8B-B14F-4D97-AF65-F5344CB8AC3E}">
        <p14:creationId xmlns:p14="http://schemas.microsoft.com/office/powerpoint/2010/main" val="456168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20</a:t>
            </a:fld>
            <a:endParaRPr lang="en-US" dirty="0"/>
          </a:p>
        </p:txBody>
      </p:sp>
    </p:spTree>
    <p:extLst>
      <p:ext uri="{BB962C8B-B14F-4D97-AF65-F5344CB8AC3E}">
        <p14:creationId xmlns:p14="http://schemas.microsoft.com/office/powerpoint/2010/main" val="688928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21</a:t>
            </a:fld>
            <a:endParaRPr lang="en-US" dirty="0"/>
          </a:p>
        </p:txBody>
      </p:sp>
    </p:spTree>
    <p:extLst>
      <p:ext uri="{BB962C8B-B14F-4D97-AF65-F5344CB8AC3E}">
        <p14:creationId xmlns:p14="http://schemas.microsoft.com/office/powerpoint/2010/main" val="260586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22</a:t>
            </a:fld>
            <a:endParaRPr lang="en-US" dirty="0"/>
          </a:p>
        </p:txBody>
      </p:sp>
    </p:spTree>
    <p:extLst>
      <p:ext uri="{BB962C8B-B14F-4D97-AF65-F5344CB8AC3E}">
        <p14:creationId xmlns:p14="http://schemas.microsoft.com/office/powerpoint/2010/main" val="1178038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23</a:t>
            </a:fld>
            <a:endParaRPr lang="en-US" dirty="0"/>
          </a:p>
        </p:txBody>
      </p:sp>
    </p:spTree>
    <p:extLst>
      <p:ext uri="{BB962C8B-B14F-4D97-AF65-F5344CB8AC3E}">
        <p14:creationId xmlns:p14="http://schemas.microsoft.com/office/powerpoint/2010/main" val="2130608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24</a:t>
            </a:fld>
            <a:endParaRPr lang="en-US" dirty="0"/>
          </a:p>
        </p:txBody>
      </p:sp>
    </p:spTree>
    <p:extLst>
      <p:ext uri="{BB962C8B-B14F-4D97-AF65-F5344CB8AC3E}">
        <p14:creationId xmlns:p14="http://schemas.microsoft.com/office/powerpoint/2010/main" val="2938540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25</a:t>
            </a:fld>
            <a:endParaRPr lang="en-US" dirty="0"/>
          </a:p>
        </p:txBody>
      </p:sp>
    </p:spTree>
    <p:extLst>
      <p:ext uri="{BB962C8B-B14F-4D97-AF65-F5344CB8AC3E}">
        <p14:creationId xmlns:p14="http://schemas.microsoft.com/office/powerpoint/2010/main" val="3134631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26</a:t>
            </a:fld>
            <a:endParaRPr lang="en-US" dirty="0"/>
          </a:p>
        </p:txBody>
      </p:sp>
    </p:spTree>
    <p:extLst>
      <p:ext uri="{BB962C8B-B14F-4D97-AF65-F5344CB8AC3E}">
        <p14:creationId xmlns:p14="http://schemas.microsoft.com/office/powerpoint/2010/main" val="195087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27</a:t>
            </a:fld>
            <a:endParaRPr lang="en-US" dirty="0"/>
          </a:p>
        </p:txBody>
      </p:sp>
    </p:spTree>
    <p:extLst>
      <p:ext uri="{BB962C8B-B14F-4D97-AF65-F5344CB8AC3E}">
        <p14:creationId xmlns:p14="http://schemas.microsoft.com/office/powerpoint/2010/main" val="6376871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28</a:t>
            </a:fld>
            <a:endParaRPr lang="en-US" dirty="0"/>
          </a:p>
        </p:txBody>
      </p:sp>
    </p:spTree>
    <p:extLst>
      <p:ext uri="{BB962C8B-B14F-4D97-AF65-F5344CB8AC3E}">
        <p14:creationId xmlns:p14="http://schemas.microsoft.com/office/powerpoint/2010/main" val="39186766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29</a:t>
            </a:fld>
            <a:endParaRPr lang="en-US" dirty="0"/>
          </a:p>
        </p:txBody>
      </p:sp>
    </p:spTree>
    <p:extLst>
      <p:ext uri="{BB962C8B-B14F-4D97-AF65-F5344CB8AC3E}">
        <p14:creationId xmlns:p14="http://schemas.microsoft.com/office/powerpoint/2010/main" val="1360665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3</a:t>
            </a:fld>
            <a:endParaRPr lang="en-US" dirty="0"/>
          </a:p>
        </p:txBody>
      </p:sp>
    </p:spTree>
    <p:extLst>
      <p:ext uri="{BB962C8B-B14F-4D97-AF65-F5344CB8AC3E}">
        <p14:creationId xmlns:p14="http://schemas.microsoft.com/office/powerpoint/2010/main" val="15208221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30</a:t>
            </a:fld>
            <a:endParaRPr lang="en-US" dirty="0"/>
          </a:p>
        </p:txBody>
      </p:sp>
    </p:spTree>
    <p:extLst>
      <p:ext uri="{BB962C8B-B14F-4D97-AF65-F5344CB8AC3E}">
        <p14:creationId xmlns:p14="http://schemas.microsoft.com/office/powerpoint/2010/main" val="33128501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31</a:t>
            </a:fld>
            <a:endParaRPr lang="en-US" dirty="0"/>
          </a:p>
        </p:txBody>
      </p:sp>
    </p:spTree>
    <p:extLst>
      <p:ext uri="{BB962C8B-B14F-4D97-AF65-F5344CB8AC3E}">
        <p14:creationId xmlns:p14="http://schemas.microsoft.com/office/powerpoint/2010/main" val="2897870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32</a:t>
            </a:fld>
            <a:endParaRPr lang="en-US" dirty="0"/>
          </a:p>
        </p:txBody>
      </p:sp>
    </p:spTree>
    <p:extLst>
      <p:ext uri="{BB962C8B-B14F-4D97-AF65-F5344CB8AC3E}">
        <p14:creationId xmlns:p14="http://schemas.microsoft.com/office/powerpoint/2010/main" val="3852400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33</a:t>
            </a:fld>
            <a:endParaRPr lang="en-US" dirty="0"/>
          </a:p>
        </p:txBody>
      </p:sp>
    </p:spTree>
    <p:extLst>
      <p:ext uri="{BB962C8B-B14F-4D97-AF65-F5344CB8AC3E}">
        <p14:creationId xmlns:p14="http://schemas.microsoft.com/office/powerpoint/2010/main" val="40113269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34</a:t>
            </a:fld>
            <a:endParaRPr lang="en-US" dirty="0"/>
          </a:p>
        </p:txBody>
      </p:sp>
    </p:spTree>
    <p:extLst>
      <p:ext uri="{BB962C8B-B14F-4D97-AF65-F5344CB8AC3E}">
        <p14:creationId xmlns:p14="http://schemas.microsoft.com/office/powerpoint/2010/main" val="7654093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35</a:t>
            </a:fld>
            <a:endParaRPr lang="en-US" dirty="0"/>
          </a:p>
        </p:txBody>
      </p:sp>
    </p:spTree>
    <p:extLst>
      <p:ext uri="{BB962C8B-B14F-4D97-AF65-F5344CB8AC3E}">
        <p14:creationId xmlns:p14="http://schemas.microsoft.com/office/powerpoint/2010/main" val="30368862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36</a:t>
            </a:fld>
            <a:endParaRPr lang="en-US" dirty="0"/>
          </a:p>
        </p:txBody>
      </p:sp>
    </p:spTree>
    <p:extLst>
      <p:ext uri="{BB962C8B-B14F-4D97-AF65-F5344CB8AC3E}">
        <p14:creationId xmlns:p14="http://schemas.microsoft.com/office/powerpoint/2010/main" val="37297955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37</a:t>
            </a:fld>
            <a:endParaRPr lang="en-US" dirty="0"/>
          </a:p>
        </p:txBody>
      </p:sp>
    </p:spTree>
    <p:extLst>
      <p:ext uri="{BB962C8B-B14F-4D97-AF65-F5344CB8AC3E}">
        <p14:creationId xmlns:p14="http://schemas.microsoft.com/office/powerpoint/2010/main" val="91762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38</a:t>
            </a:fld>
            <a:endParaRPr lang="en-US" dirty="0"/>
          </a:p>
        </p:txBody>
      </p:sp>
    </p:spTree>
    <p:extLst>
      <p:ext uri="{BB962C8B-B14F-4D97-AF65-F5344CB8AC3E}">
        <p14:creationId xmlns:p14="http://schemas.microsoft.com/office/powerpoint/2010/main" val="4473734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39</a:t>
            </a:fld>
            <a:endParaRPr lang="en-US" dirty="0"/>
          </a:p>
        </p:txBody>
      </p:sp>
    </p:spTree>
    <p:extLst>
      <p:ext uri="{BB962C8B-B14F-4D97-AF65-F5344CB8AC3E}">
        <p14:creationId xmlns:p14="http://schemas.microsoft.com/office/powerpoint/2010/main" val="2899857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4</a:t>
            </a:fld>
            <a:endParaRPr lang="en-US" dirty="0"/>
          </a:p>
        </p:txBody>
      </p:sp>
    </p:spTree>
    <p:extLst>
      <p:ext uri="{BB962C8B-B14F-4D97-AF65-F5344CB8AC3E}">
        <p14:creationId xmlns:p14="http://schemas.microsoft.com/office/powerpoint/2010/main" val="1170117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40</a:t>
            </a:fld>
            <a:endParaRPr lang="en-US" dirty="0"/>
          </a:p>
        </p:txBody>
      </p:sp>
    </p:spTree>
    <p:extLst>
      <p:ext uri="{BB962C8B-B14F-4D97-AF65-F5344CB8AC3E}">
        <p14:creationId xmlns:p14="http://schemas.microsoft.com/office/powerpoint/2010/main" val="41460905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41</a:t>
            </a:fld>
            <a:endParaRPr lang="en-US" dirty="0"/>
          </a:p>
        </p:txBody>
      </p:sp>
    </p:spTree>
    <p:extLst>
      <p:ext uri="{BB962C8B-B14F-4D97-AF65-F5344CB8AC3E}">
        <p14:creationId xmlns:p14="http://schemas.microsoft.com/office/powerpoint/2010/main" val="9846324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42</a:t>
            </a:fld>
            <a:endParaRPr lang="en-US" dirty="0"/>
          </a:p>
        </p:txBody>
      </p:sp>
    </p:spTree>
    <p:extLst>
      <p:ext uri="{BB962C8B-B14F-4D97-AF65-F5344CB8AC3E}">
        <p14:creationId xmlns:p14="http://schemas.microsoft.com/office/powerpoint/2010/main" val="22735543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43</a:t>
            </a:fld>
            <a:endParaRPr lang="en-US" dirty="0"/>
          </a:p>
        </p:txBody>
      </p:sp>
    </p:spTree>
    <p:extLst>
      <p:ext uri="{BB962C8B-B14F-4D97-AF65-F5344CB8AC3E}">
        <p14:creationId xmlns:p14="http://schemas.microsoft.com/office/powerpoint/2010/main" val="11949123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44</a:t>
            </a:fld>
            <a:endParaRPr lang="en-US" dirty="0"/>
          </a:p>
        </p:txBody>
      </p:sp>
    </p:spTree>
    <p:extLst>
      <p:ext uri="{BB962C8B-B14F-4D97-AF65-F5344CB8AC3E}">
        <p14:creationId xmlns:p14="http://schemas.microsoft.com/office/powerpoint/2010/main" val="9238409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45</a:t>
            </a:fld>
            <a:endParaRPr lang="en-US" dirty="0"/>
          </a:p>
        </p:txBody>
      </p:sp>
    </p:spTree>
    <p:extLst>
      <p:ext uri="{BB962C8B-B14F-4D97-AF65-F5344CB8AC3E}">
        <p14:creationId xmlns:p14="http://schemas.microsoft.com/office/powerpoint/2010/main" val="31356924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46</a:t>
            </a:fld>
            <a:endParaRPr lang="en-US" dirty="0"/>
          </a:p>
        </p:txBody>
      </p:sp>
    </p:spTree>
    <p:extLst>
      <p:ext uri="{BB962C8B-B14F-4D97-AF65-F5344CB8AC3E}">
        <p14:creationId xmlns:p14="http://schemas.microsoft.com/office/powerpoint/2010/main" val="29074896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47</a:t>
            </a:fld>
            <a:endParaRPr lang="en-US" dirty="0"/>
          </a:p>
        </p:txBody>
      </p:sp>
    </p:spTree>
    <p:extLst>
      <p:ext uri="{BB962C8B-B14F-4D97-AF65-F5344CB8AC3E}">
        <p14:creationId xmlns:p14="http://schemas.microsoft.com/office/powerpoint/2010/main" val="6104498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48</a:t>
            </a:fld>
            <a:endParaRPr lang="en-US" dirty="0"/>
          </a:p>
        </p:txBody>
      </p:sp>
    </p:spTree>
    <p:extLst>
      <p:ext uri="{BB962C8B-B14F-4D97-AF65-F5344CB8AC3E}">
        <p14:creationId xmlns:p14="http://schemas.microsoft.com/office/powerpoint/2010/main" val="10792949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49</a:t>
            </a:fld>
            <a:endParaRPr lang="en-US" dirty="0"/>
          </a:p>
        </p:txBody>
      </p:sp>
    </p:spTree>
    <p:extLst>
      <p:ext uri="{BB962C8B-B14F-4D97-AF65-F5344CB8AC3E}">
        <p14:creationId xmlns:p14="http://schemas.microsoft.com/office/powerpoint/2010/main" val="4078245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5</a:t>
            </a:fld>
            <a:endParaRPr lang="en-US" dirty="0"/>
          </a:p>
        </p:txBody>
      </p:sp>
    </p:spTree>
    <p:extLst>
      <p:ext uri="{BB962C8B-B14F-4D97-AF65-F5344CB8AC3E}">
        <p14:creationId xmlns:p14="http://schemas.microsoft.com/office/powerpoint/2010/main" val="10798249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50</a:t>
            </a:fld>
            <a:endParaRPr lang="en-US" dirty="0"/>
          </a:p>
        </p:txBody>
      </p:sp>
    </p:spTree>
    <p:extLst>
      <p:ext uri="{BB962C8B-B14F-4D97-AF65-F5344CB8AC3E}">
        <p14:creationId xmlns:p14="http://schemas.microsoft.com/office/powerpoint/2010/main" val="16897563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51</a:t>
            </a:fld>
            <a:endParaRPr lang="en-US" dirty="0"/>
          </a:p>
        </p:txBody>
      </p:sp>
    </p:spTree>
    <p:extLst>
      <p:ext uri="{BB962C8B-B14F-4D97-AF65-F5344CB8AC3E}">
        <p14:creationId xmlns:p14="http://schemas.microsoft.com/office/powerpoint/2010/main" val="22032753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52</a:t>
            </a:fld>
            <a:endParaRPr lang="en-US" dirty="0"/>
          </a:p>
        </p:txBody>
      </p:sp>
    </p:spTree>
    <p:extLst>
      <p:ext uri="{BB962C8B-B14F-4D97-AF65-F5344CB8AC3E}">
        <p14:creationId xmlns:p14="http://schemas.microsoft.com/office/powerpoint/2010/main" val="27789451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53</a:t>
            </a:fld>
            <a:endParaRPr lang="en-US" dirty="0"/>
          </a:p>
        </p:txBody>
      </p:sp>
    </p:spTree>
    <p:extLst>
      <p:ext uri="{BB962C8B-B14F-4D97-AF65-F5344CB8AC3E}">
        <p14:creationId xmlns:p14="http://schemas.microsoft.com/office/powerpoint/2010/main" val="558473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6</a:t>
            </a:fld>
            <a:endParaRPr lang="en-US" dirty="0"/>
          </a:p>
        </p:txBody>
      </p:sp>
    </p:spTree>
    <p:extLst>
      <p:ext uri="{BB962C8B-B14F-4D97-AF65-F5344CB8AC3E}">
        <p14:creationId xmlns:p14="http://schemas.microsoft.com/office/powerpoint/2010/main" val="3774712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7</a:t>
            </a:fld>
            <a:endParaRPr lang="en-US" dirty="0"/>
          </a:p>
        </p:txBody>
      </p:sp>
    </p:spTree>
    <p:extLst>
      <p:ext uri="{BB962C8B-B14F-4D97-AF65-F5344CB8AC3E}">
        <p14:creationId xmlns:p14="http://schemas.microsoft.com/office/powerpoint/2010/main" val="3541055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8</a:t>
            </a:fld>
            <a:endParaRPr lang="en-US" dirty="0"/>
          </a:p>
        </p:txBody>
      </p:sp>
    </p:spTree>
    <p:extLst>
      <p:ext uri="{BB962C8B-B14F-4D97-AF65-F5344CB8AC3E}">
        <p14:creationId xmlns:p14="http://schemas.microsoft.com/office/powerpoint/2010/main" val="48372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DCEB8-AB00-4A31-B9E4-3A5C1287E2E4}" type="slidenum">
              <a:rPr lang="en-US" smtClean="0"/>
              <a:t>9</a:t>
            </a:fld>
            <a:endParaRPr lang="en-US" dirty="0"/>
          </a:p>
        </p:txBody>
      </p:sp>
    </p:spTree>
    <p:extLst>
      <p:ext uri="{BB962C8B-B14F-4D97-AF65-F5344CB8AC3E}">
        <p14:creationId xmlns:p14="http://schemas.microsoft.com/office/powerpoint/2010/main" val="2387661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3CB5FD-C0E4-49CC-8315-8B4FEACC1965}" type="datetimeFigureOut">
              <a:rPr lang="en-US" smtClean="0"/>
              <a:t>12/15/2022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739524-A74B-4441-A5B4-DF3B2FBCFF3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6131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3CB5FD-C0E4-49CC-8315-8B4FEACC1965}" type="datetimeFigureOut">
              <a:rPr lang="en-US" smtClean="0"/>
              <a:t>12/15/2022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739524-A74B-4441-A5B4-DF3B2FBCFF35}" type="slidenum">
              <a:rPr lang="en-US" smtClean="0"/>
              <a:t>‹#›</a:t>
            </a:fld>
            <a:endParaRPr lang="en-US" dirty="0"/>
          </a:p>
        </p:txBody>
      </p:sp>
    </p:spTree>
    <p:extLst>
      <p:ext uri="{BB962C8B-B14F-4D97-AF65-F5344CB8AC3E}">
        <p14:creationId xmlns:p14="http://schemas.microsoft.com/office/powerpoint/2010/main" val="249561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3CB5FD-C0E4-49CC-8315-8B4FEACC1965}" type="datetimeFigureOut">
              <a:rPr lang="en-US" smtClean="0"/>
              <a:t>12/15/2022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739524-A74B-4441-A5B4-DF3B2FBCFF35}" type="slidenum">
              <a:rPr lang="en-US" smtClean="0"/>
              <a:t>‹#›</a:t>
            </a:fld>
            <a:endParaRPr lang="en-US" dirty="0"/>
          </a:p>
        </p:txBody>
      </p:sp>
    </p:spTree>
    <p:extLst>
      <p:ext uri="{BB962C8B-B14F-4D97-AF65-F5344CB8AC3E}">
        <p14:creationId xmlns:p14="http://schemas.microsoft.com/office/powerpoint/2010/main" val="4022592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3CB5FD-C0E4-49CC-8315-8B4FEACC1965}" type="datetimeFigureOut">
              <a:rPr lang="en-US" smtClean="0"/>
              <a:t>12/15/2022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739524-A74B-4441-A5B4-DF3B2FBCFF35}" type="slidenum">
              <a:rPr lang="en-US" smtClean="0"/>
              <a:t>‹#›</a:t>
            </a:fld>
            <a:endParaRPr lang="en-US" dirty="0"/>
          </a:p>
        </p:txBody>
      </p:sp>
    </p:spTree>
    <p:extLst>
      <p:ext uri="{BB962C8B-B14F-4D97-AF65-F5344CB8AC3E}">
        <p14:creationId xmlns:p14="http://schemas.microsoft.com/office/powerpoint/2010/main" val="1568027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3CB5FD-C0E4-49CC-8315-8B4FEACC1965}" type="datetimeFigureOut">
              <a:rPr lang="en-US" smtClean="0"/>
              <a:t>12/15/2022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739524-A74B-4441-A5B4-DF3B2FBCFF3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5875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3CB5FD-C0E4-49CC-8315-8B4FEACC1965}" type="datetimeFigureOut">
              <a:rPr lang="en-US" smtClean="0"/>
              <a:t>12/15/2022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739524-A74B-4441-A5B4-DF3B2FBCFF35}" type="slidenum">
              <a:rPr lang="en-US" smtClean="0"/>
              <a:t>‹#›</a:t>
            </a:fld>
            <a:endParaRPr lang="en-US" dirty="0"/>
          </a:p>
        </p:txBody>
      </p:sp>
    </p:spTree>
    <p:extLst>
      <p:ext uri="{BB962C8B-B14F-4D97-AF65-F5344CB8AC3E}">
        <p14:creationId xmlns:p14="http://schemas.microsoft.com/office/powerpoint/2010/main" val="821541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3CB5FD-C0E4-49CC-8315-8B4FEACC1965}" type="datetimeFigureOut">
              <a:rPr lang="en-US" smtClean="0"/>
              <a:t>12/15/2022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739524-A74B-4441-A5B4-DF3B2FBCFF35}" type="slidenum">
              <a:rPr lang="en-US" smtClean="0"/>
              <a:t>‹#›</a:t>
            </a:fld>
            <a:endParaRPr lang="en-US" dirty="0"/>
          </a:p>
        </p:txBody>
      </p:sp>
    </p:spTree>
    <p:extLst>
      <p:ext uri="{BB962C8B-B14F-4D97-AF65-F5344CB8AC3E}">
        <p14:creationId xmlns:p14="http://schemas.microsoft.com/office/powerpoint/2010/main" val="4040824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3CB5FD-C0E4-49CC-8315-8B4FEACC1965}" type="datetimeFigureOut">
              <a:rPr lang="en-US" smtClean="0"/>
              <a:t>12/15/2022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739524-A74B-4441-A5B4-DF3B2FBCFF35}" type="slidenum">
              <a:rPr lang="en-US" smtClean="0"/>
              <a:t>‹#›</a:t>
            </a:fld>
            <a:endParaRPr lang="en-US" dirty="0"/>
          </a:p>
        </p:txBody>
      </p:sp>
    </p:spTree>
    <p:extLst>
      <p:ext uri="{BB962C8B-B14F-4D97-AF65-F5344CB8AC3E}">
        <p14:creationId xmlns:p14="http://schemas.microsoft.com/office/powerpoint/2010/main" val="2654941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13CB5FD-C0E4-49CC-8315-8B4FEACC1965}" type="datetimeFigureOut">
              <a:rPr lang="en-US" smtClean="0"/>
              <a:t>12/15/2022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C739524-A74B-4441-A5B4-DF3B2FBCFF35}" type="slidenum">
              <a:rPr lang="en-US" smtClean="0"/>
              <a:t>‹#›</a:t>
            </a:fld>
            <a:endParaRPr lang="en-US" dirty="0"/>
          </a:p>
        </p:txBody>
      </p:sp>
    </p:spTree>
    <p:extLst>
      <p:ext uri="{BB962C8B-B14F-4D97-AF65-F5344CB8AC3E}">
        <p14:creationId xmlns:p14="http://schemas.microsoft.com/office/powerpoint/2010/main" val="29770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13CB5FD-C0E4-49CC-8315-8B4FEACC1965}" type="datetimeFigureOut">
              <a:rPr lang="en-US" smtClean="0"/>
              <a:t>12/15/2022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C739524-A74B-4441-A5B4-DF3B2FBCFF35}" type="slidenum">
              <a:rPr lang="en-US" smtClean="0"/>
              <a:t>‹#›</a:t>
            </a:fld>
            <a:endParaRPr lang="en-US" dirty="0"/>
          </a:p>
        </p:txBody>
      </p:sp>
    </p:spTree>
    <p:extLst>
      <p:ext uri="{BB962C8B-B14F-4D97-AF65-F5344CB8AC3E}">
        <p14:creationId xmlns:p14="http://schemas.microsoft.com/office/powerpoint/2010/main" val="3696860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3CB5FD-C0E4-49CC-8315-8B4FEACC1965}" type="datetimeFigureOut">
              <a:rPr lang="en-US" smtClean="0"/>
              <a:t>12/15/2022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739524-A74B-4441-A5B4-DF3B2FBCFF35}" type="slidenum">
              <a:rPr lang="en-US" smtClean="0"/>
              <a:t>‹#›</a:t>
            </a:fld>
            <a:endParaRPr lang="en-US" dirty="0"/>
          </a:p>
        </p:txBody>
      </p:sp>
    </p:spTree>
    <p:extLst>
      <p:ext uri="{BB962C8B-B14F-4D97-AF65-F5344CB8AC3E}">
        <p14:creationId xmlns:p14="http://schemas.microsoft.com/office/powerpoint/2010/main" val="2389688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13CB5FD-C0E4-49CC-8315-8B4FEACC1965}" type="datetimeFigureOut">
              <a:rPr lang="en-US" smtClean="0"/>
              <a:t>12/15/2022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C739524-A74B-4441-A5B4-DF3B2FBCFF35}"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4864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9.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notesSlide" Target="../notesSlides/notesSlide12.xml"/><Relationship Id="rId4"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2.png"/><Relationship Id="rId2" Type="http://schemas.microsoft.com/office/2007/relationships/media" Target="../media/media13.m4a"/><Relationship Id="rId1" Type="http://schemas.openxmlformats.org/officeDocument/2006/relationships/tags" Target="../tags/tag12.xml"/><Relationship Id="rId6" Type="http://schemas.openxmlformats.org/officeDocument/2006/relationships/image" Target="../media/image10.jp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2.png"/><Relationship Id="rId2" Type="http://schemas.microsoft.com/office/2007/relationships/media" Target="../media/media14.m4a"/><Relationship Id="rId1" Type="http://schemas.openxmlformats.org/officeDocument/2006/relationships/tags" Target="../tags/tag13.xml"/><Relationship Id="rId6" Type="http://schemas.openxmlformats.org/officeDocument/2006/relationships/image" Target="../media/image11.png"/><Relationship Id="rId5" Type="http://schemas.openxmlformats.org/officeDocument/2006/relationships/notesSlide" Target="../notesSlides/notesSlide14.xml"/><Relationship Id="rId4"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notesSlide" Target="../notesSlides/notesSlide15.xml"/><Relationship Id="rId4"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2.png"/><Relationship Id="rId2" Type="http://schemas.microsoft.com/office/2007/relationships/media" Target="../media/media16.m4a"/><Relationship Id="rId1" Type="http://schemas.openxmlformats.org/officeDocument/2006/relationships/tags" Target="../tags/tag15.xml"/><Relationship Id="rId6" Type="http://schemas.openxmlformats.org/officeDocument/2006/relationships/image" Target="../media/image12.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notesSlide" Target="../notesSlides/notesSlide18.xml"/><Relationship Id="rId4"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7.xml"/><Relationship Id="rId6" Type="http://schemas.openxmlformats.org/officeDocument/2006/relationships/image" Target="../media/image2.png"/><Relationship Id="rId5" Type="http://schemas.openxmlformats.org/officeDocument/2006/relationships/notesSlide" Target="../notesSlides/notesSlide19.xml"/><Relationship Id="rId4"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8.xml"/><Relationship Id="rId6" Type="http://schemas.openxmlformats.org/officeDocument/2006/relationships/image" Target="../media/image2.png"/><Relationship Id="rId5" Type="http://schemas.openxmlformats.org/officeDocument/2006/relationships/notesSlide" Target="../notesSlides/notesSlide20.xml"/><Relationship Id="rId4"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9.xml"/><Relationship Id="rId6" Type="http://schemas.openxmlformats.org/officeDocument/2006/relationships/image" Target="../media/image2.png"/><Relationship Id="rId5" Type="http://schemas.openxmlformats.org/officeDocument/2006/relationships/notesSlide" Target="../notesSlides/notesSlide21.xml"/><Relationship Id="rId4"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2.png"/><Relationship Id="rId2" Type="http://schemas.microsoft.com/office/2007/relationships/media" Target="../media/media22.m4a"/><Relationship Id="rId1" Type="http://schemas.openxmlformats.org/officeDocument/2006/relationships/tags" Target="../tags/tag20.xml"/><Relationship Id="rId6" Type="http://schemas.openxmlformats.org/officeDocument/2006/relationships/image" Target="../media/image14.png"/><Relationship Id="rId5" Type="http://schemas.openxmlformats.org/officeDocument/2006/relationships/notesSlide" Target="../notesSlides/notesSlide22.xml"/><Relationship Id="rId4"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notesSlide" Target="../notesSlides/notesSlide23.xml"/><Relationship Id="rId4"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2.xml"/><Relationship Id="rId6" Type="http://schemas.openxmlformats.org/officeDocument/2006/relationships/image" Target="../media/image2.png"/><Relationship Id="rId5" Type="http://schemas.openxmlformats.org/officeDocument/2006/relationships/notesSlide" Target="../notesSlides/notesSlide24.xml"/><Relationship Id="rId4"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notesSlide" Target="../notesSlides/notesSlide25.xml"/><Relationship Id="rId4"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7" Type="http://schemas.openxmlformats.org/officeDocument/2006/relationships/image" Target="../media/image2.png"/><Relationship Id="rId2" Type="http://schemas.microsoft.com/office/2007/relationships/media" Target="../media/media26.m4a"/><Relationship Id="rId1" Type="http://schemas.openxmlformats.org/officeDocument/2006/relationships/tags" Target="../tags/tag24.xml"/><Relationship Id="rId6" Type="http://schemas.openxmlformats.org/officeDocument/2006/relationships/image" Target="../media/image15.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26.xml"/><Relationship Id="rId6" Type="http://schemas.openxmlformats.org/officeDocument/2006/relationships/image" Target="../media/image2.pn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7" Type="http://schemas.openxmlformats.org/officeDocument/2006/relationships/image" Target="../media/image2.png"/><Relationship Id="rId2" Type="http://schemas.microsoft.com/office/2007/relationships/media" Target="../media/media29.m4a"/><Relationship Id="rId1" Type="http://schemas.openxmlformats.org/officeDocument/2006/relationships/tags" Target="../tags/tag27.xml"/><Relationship Id="rId6" Type="http://schemas.openxmlformats.org/officeDocument/2006/relationships/image" Target="../media/image16.pn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28.xml"/><Relationship Id="rId6" Type="http://schemas.openxmlformats.org/officeDocument/2006/relationships/image" Target="../media/image2.png"/><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29.xml"/><Relationship Id="rId6" Type="http://schemas.openxmlformats.org/officeDocument/2006/relationships/image" Target="../media/image2.png"/><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30.xml"/><Relationship Id="rId6" Type="http://schemas.openxmlformats.org/officeDocument/2006/relationships/image" Target="../media/image2.png"/><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31.xml"/><Relationship Id="rId6" Type="http://schemas.openxmlformats.org/officeDocument/2006/relationships/image" Target="../media/image2.pn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32.xml"/><Relationship Id="rId6" Type="http://schemas.openxmlformats.org/officeDocument/2006/relationships/image" Target="../media/image2.png"/><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33.xml"/><Relationship Id="rId6" Type="http://schemas.openxmlformats.org/officeDocument/2006/relationships/image" Target="../media/image2.png"/><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34.xml"/><Relationship Id="rId6" Type="http://schemas.openxmlformats.org/officeDocument/2006/relationships/image" Target="../media/image2.png"/><Relationship Id="rId5" Type="http://schemas.openxmlformats.org/officeDocument/2006/relationships/notesSlide" Target="../notesSlides/notesSlide36.xml"/><Relationship Id="rId4"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audio" Target="../media/media37.m4a"/><Relationship Id="rId7" Type="http://schemas.openxmlformats.org/officeDocument/2006/relationships/image" Target="../media/image2.png"/><Relationship Id="rId2" Type="http://schemas.microsoft.com/office/2007/relationships/media" Target="../media/media37.m4a"/><Relationship Id="rId1" Type="http://schemas.openxmlformats.org/officeDocument/2006/relationships/tags" Target="../tags/tag35.xml"/><Relationship Id="rId6" Type="http://schemas.openxmlformats.org/officeDocument/2006/relationships/image" Target="../media/image17.png"/><Relationship Id="rId5" Type="http://schemas.openxmlformats.org/officeDocument/2006/relationships/notesSlide" Target="../notesSlides/notesSlide37.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2" Type="http://schemas.microsoft.com/office/2007/relationships/media" Target="../media/media38.m4a"/><Relationship Id="rId1" Type="http://schemas.openxmlformats.org/officeDocument/2006/relationships/tags" Target="../tags/tag36.xml"/><Relationship Id="rId6" Type="http://schemas.openxmlformats.org/officeDocument/2006/relationships/image" Target="../media/image2.png"/><Relationship Id="rId5" Type="http://schemas.openxmlformats.org/officeDocument/2006/relationships/notesSlide" Target="../notesSlides/notesSlide38.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audio" Target="../media/media40.m4a"/><Relationship Id="rId7" Type="http://schemas.openxmlformats.org/officeDocument/2006/relationships/image" Target="../media/image2.png"/><Relationship Id="rId2" Type="http://schemas.microsoft.com/office/2007/relationships/media" Target="../media/media40.m4a"/><Relationship Id="rId1" Type="http://schemas.openxmlformats.org/officeDocument/2006/relationships/tags" Target="../tags/tag37.xml"/><Relationship Id="rId6" Type="http://schemas.openxmlformats.org/officeDocument/2006/relationships/image" Target="../media/image19.png"/><Relationship Id="rId5" Type="http://schemas.openxmlformats.org/officeDocument/2006/relationships/notesSlide" Target="../notesSlides/notesSlide40.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audio" Target="../media/media41.m4a"/><Relationship Id="rId7" Type="http://schemas.openxmlformats.org/officeDocument/2006/relationships/image" Target="../media/image2.png"/><Relationship Id="rId2" Type="http://schemas.microsoft.com/office/2007/relationships/media" Target="../media/media41.m4a"/><Relationship Id="rId1" Type="http://schemas.openxmlformats.org/officeDocument/2006/relationships/tags" Target="../tags/tag38.xml"/><Relationship Id="rId6" Type="http://schemas.openxmlformats.org/officeDocument/2006/relationships/image" Target="../media/image20.png"/><Relationship Id="rId5" Type="http://schemas.openxmlformats.org/officeDocument/2006/relationships/notesSlide" Target="../notesSlides/notesSlide41.xml"/><Relationship Id="rId4"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audio" Target="../media/media44.m4a"/><Relationship Id="rId2" Type="http://schemas.microsoft.com/office/2007/relationships/media" Target="../media/media44.m4a"/><Relationship Id="rId1" Type="http://schemas.openxmlformats.org/officeDocument/2006/relationships/tags" Target="../tags/tag39.xml"/><Relationship Id="rId6" Type="http://schemas.openxmlformats.org/officeDocument/2006/relationships/image" Target="../media/image2.png"/><Relationship Id="rId5" Type="http://schemas.openxmlformats.org/officeDocument/2006/relationships/notesSlide" Target="../notesSlides/notesSlide44.xml"/><Relationship Id="rId4"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audio" Target="../media/media45.m4a"/><Relationship Id="rId2" Type="http://schemas.microsoft.com/office/2007/relationships/media" Target="../media/media45.m4a"/><Relationship Id="rId1" Type="http://schemas.openxmlformats.org/officeDocument/2006/relationships/tags" Target="../tags/tag40.xml"/><Relationship Id="rId6" Type="http://schemas.openxmlformats.org/officeDocument/2006/relationships/image" Target="../media/image2.png"/><Relationship Id="rId5" Type="http://schemas.openxmlformats.org/officeDocument/2006/relationships/notesSlide" Target="../notesSlides/notesSlide45.xml"/><Relationship Id="rId4"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audio" Target="../media/media46.m4a"/><Relationship Id="rId7" Type="http://schemas.openxmlformats.org/officeDocument/2006/relationships/image" Target="../media/image2.png"/><Relationship Id="rId2" Type="http://schemas.microsoft.com/office/2007/relationships/media" Target="../media/media46.m4a"/><Relationship Id="rId1" Type="http://schemas.openxmlformats.org/officeDocument/2006/relationships/tags" Target="../tags/tag41.xml"/><Relationship Id="rId6" Type="http://schemas.openxmlformats.org/officeDocument/2006/relationships/image" Target="../media/image23.png"/><Relationship Id="rId5" Type="http://schemas.openxmlformats.org/officeDocument/2006/relationships/notesSlide" Target="../notesSlides/notesSlide46.xml"/><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audio" Target="../media/media47.m4a"/><Relationship Id="rId2" Type="http://schemas.microsoft.com/office/2007/relationships/media" Target="../media/media47.m4a"/><Relationship Id="rId1" Type="http://schemas.openxmlformats.org/officeDocument/2006/relationships/tags" Target="../tags/tag42.xml"/><Relationship Id="rId6" Type="http://schemas.openxmlformats.org/officeDocument/2006/relationships/image" Target="../media/image2.png"/><Relationship Id="rId5" Type="http://schemas.openxmlformats.org/officeDocument/2006/relationships/notesSlide" Target="../notesSlides/notesSlide47.xml"/><Relationship Id="rId4"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audio" Target="../media/media48.m4a"/><Relationship Id="rId2" Type="http://schemas.microsoft.com/office/2007/relationships/media" Target="../media/media48.m4a"/><Relationship Id="rId1" Type="http://schemas.openxmlformats.org/officeDocument/2006/relationships/tags" Target="../tags/tag43.xml"/><Relationship Id="rId6" Type="http://schemas.openxmlformats.org/officeDocument/2006/relationships/image" Target="../media/image2.png"/><Relationship Id="rId5" Type="http://schemas.openxmlformats.org/officeDocument/2006/relationships/notesSlide" Target="../notesSlides/notesSlide48.xml"/><Relationship Id="rId4"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audio" Target="../media/media49.m4a"/><Relationship Id="rId7" Type="http://schemas.openxmlformats.org/officeDocument/2006/relationships/image" Target="../media/image2.png"/><Relationship Id="rId2" Type="http://schemas.microsoft.com/office/2007/relationships/media" Target="../media/media49.m4a"/><Relationship Id="rId1" Type="http://schemas.openxmlformats.org/officeDocument/2006/relationships/tags" Target="../tags/tag44.xml"/><Relationship Id="rId6" Type="http://schemas.openxmlformats.org/officeDocument/2006/relationships/image" Target="../media/image24.png"/><Relationship Id="rId5" Type="http://schemas.openxmlformats.org/officeDocument/2006/relationships/notesSlide" Target="../notesSlides/notesSlide49.xml"/><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audio" Target="../media/media50.m4a"/><Relationship Id="rId7" Type="http://schemas.openxmlformats.org/officeDocument/2006/relationships/image" Target="../media/image2.png"/><Relationship Id="rId2" Type="http://schemas.microsoft.com/office/2007/relationships/media" Target="../media/media50.m4a"/><Relationship Id="rId1" Type="http://schemas.openxmlformats.org/officeDocument/2006/relationships/tags" Target="../tags/tag45.xml"/><Relationship Id="rId6" Type="http://schemas.openxmlformats.org/officeDocument/2006/relationships/image" Target="../media/image25.png"/><Relationship Id="rId5" Type="http://schemas.openxmlformats.org/officeDocument/2006/relationships/notesSlide" Target="../notesSlides/notesSlide50.xml"/><Relationship Id="rId4"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audio" Target="../media/media51.m4a"/><Relationship Id="rId2" Type="http://schemas.microsoft.com/office/2007/relationships/media" Target="../media/media51.m4a"/><Relationship Id="rId1" Type="http://schemas.openxmlformats.org/officeDocument/2006/relationships/tags" Target="../tags/tag46.xml"/><Relationship Id="rId6" Type="http://schemas.openxmlformats.org/officeDocument/2006/relationships/image" Target="../media/image2.png"/><Relationship Id="rId5" Type="http://schemas.openxmlformats.org/officeDocument/2006/relationships/notesSlide" Target="../notesSlides/notesSlide51.xml"/><Relationship Id="rId4"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8" Type="http://schemas.openxmlformats.org/officeDocument/2006/relationships/hyperlink" Target="mailto:ksmith@newaygocmh.org" TargetMode="External"/><Relationship Id="rId3" Type="http://schemas.openxmlformats.org/officeDocument/2006/relationships/slideLayout" Target="../slideLayouts/slideLayout8.xml"/><Relationship Id="rId7" Type="http://schemas.openxmlformats.org/officeDocument/2006/relationships/hyperlink" Target="mailto:afletcher@newagyocmh.org" TargetMode="Externa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hyperlink" Target="mailto:nhaney@newaygocmh.org" TargetMode="External"/><Relationship Id="rId5" Type="http://schemas.openxmlformats.org/officeDocument/2006/relationships/image" Target="../media/image27.png"/><Relationship Id="rId4" Type="http://schemas.openxmlformats.org/officeDocument/2006/relationships/notesSlide" Target="../notesSlides/notesSlide53.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RECIPIENT RIGHTS</a:t>
            </a:r>
          </a:p>
        </p:txBody>
      </p:sp>
      <p:sp>
        <p:nvSpPr>
          <p:cNvPr id="3" name="Subtitle 2"/>
          <p:cNvSpPr>
            <a:spLocks noGrp="1"/>
          </p:cNvSpPr>
          <p:nvPr>
            <p:ph type="subTitle" idx="1"/>
          </p:nvPr>
        </p:nvSpPr>
        <p:spPr/>
        <p:txBody>
          <a:bodyPr/>
          <a:lstStyle/>
          <a:p>
            <a:r>
              <a:rPr lang="en-US" dirty="0"/>
              <a:t>Newaygo county mental health</a:t>
            </a:r>
          </a:p>
          <a:p>
            <a:r>
              <a:rPr lang="en-US" dirty="0"/>
              <a:t>Office of recipient rights	</a:t>
            </a:r>
          </a:p>
        </p:txBody>
      </p:sp>
      <p:pic>
        <p:nvPicPr>
          <p:cNvPr id="4" name="Picture 3"/>
          <p:cNvPicPr>
            <a:picLocks noChangeAspect="1"/>
          </p:cNvPicPr>
          <p:nvPr/>
        </p:nvPicPr>
        <p:blipFill>
          <a:blip r:embed="rId5"/>
          <a:stretch>
            <a:fillRect/>
          </a:stretch>
        </p:blipFill>
        <p:spPr>
          <a:xfrm>
            <a:off x="9069058" y="1677162"/>
            <a:ext cx="1162050" cy="2647950"/>
          </a:xfrm>
          <a:prstGeom prst="rect">
            <a:avLst/>
          </a:prstGeom>
        </p:spPr>
      </p:pic>
      <p:pic>
        <p:nvPicPr>
          <p:cNvPr id="7" name="Audio 6">
            <a:hlinkClick r:id="" action="ppaction://media"/>
            <a:extLst>
              <a:ext uri="{FF2B5EF4-FFF2-40B4-BE49-F238E27FC236}">
                <a16:creationId xmlns:a16="http://schemas.microsoft.com/office/drawing/2014/main" xmlns="" id="{33BFB26E-66DC-4739-DBF5-A6B42EAC2A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57392672"/>
      </p:ext>
    </p:extLst>
  </p:cSld>
  <p:clrMapOvr>
    <a:masterClrMapping/>
  </p:clrMapOvr>
  <mc:AlternateContent xmlns:mc="http://schemas.openxmlformats.org/markup-compatibility/2006" xmlns:p14="http://schemas.microsoft.com/office/powerpoint/2010/main">
    <mc:Choice Requires="p14">
      <p:transition spd="slow" p14:dur="2000" advTm="18540"/>
    </mc:Choice>
    <mc:Fallback xmlns="">
      <p:transition spd="slow" advTm="18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006" y="286603"/>
            <a:ext cx="11756571" cy="1450757"/>
          </a:xfrm>
        </p:spPr>
        <p:txBody>
          <a:bodyPr>
            <a:noAutofit/>
          </a:bodyPr>
          <a:lstStyle/>
          <a:p>
            <a:pPr algn="ctr"/>
            <a:r>
              <a:rPr lang="en-US" sz="6000" dirty="0"/>
              <a:t>Americans with Disabilities Act (ADA)</a:t>
            </a:r>
          </a:p>
        </p:txBody>
      </p:sp>
      <p:sp>
        <p:nvSpPr>
          <p:cNvPr id="3" name="Content Placeholder 2"/>
          <p:cNvSpPr>
            <a:spLocks noGrp="1"/>
          </p:cNvSpPr>
          <p:nvPr>
            <p:ph idx="1"/>
          </p:nvPr>
        </p:nvSpPr>
        <p:spPr>
          <a:xfrm>
            <a:off x="705395" y="2028614"/>
            <a:ext cx="11260182" cy="4023360"/>
          </a:xfrm>
        </p:spPr>
        <p:txBody>
          <a:bodyPr>
            <a:normAutofit/>
          </a:bodyPr>
          <a:lstStyle/>
          <a:p>
            <a:pPr>
              <a:spcAft>
                <a:spcPts val="1200"/>
              </a:spcAft>
              <a:buFont typeface="Wingdings" panose="05000000000000000000" pitchFamily="2" charset="2"/>
              <a:buChar char="q"/>
            </a:pPr>
            <a:r>
              <a:rPr lang="en-US" sz="3000" dirty="0"/>
              <a:t>Freedom of discrimination solely based on the basis of color, creed, nationality, sex, religion or disability</a:t>
            </a:r>
          </a:p>
          <a:p>
            <a:pPr>
              <a:spcAft>
                <a:spcPts val="1200"/>
              </a:spcAft>
              <a:buFont typeface="Wingdings" panose="05000000000000000000" pitchFamily="2" charset="2"/>
              <a:buChar char="q"/>
            </a:pPr>
            <a:r>
              <a:rPr lang="en-US" sz="3000" dirty="0"/>
              <a:t>Protects from discrimination based on disability for employment</a:t>
            </a:r>
          </a:p>
          <a:p>
            <a:pPr>
              <a:spcAft>
                <a:spcPts val="1200"/>
              </a:spcAft>
              <a:buFont typeface="Wingdings" panose="05000000000000000000" pitchFamily="2" charset="2"/>
              <a:buChar char="q"/>
            </a:pPr>
            <a:r>
              <a:rPr lang="en-US" sz="3000" dirty="0"/>
              <a:t>Requires business to make reasonable accommodations to their buildings so individuals with a disability can access them</a:t>
            </a:r>
          </a:p>
          <a:p>
            <a:pPr>
              <a:spcAft>
                <a:spcPts val="1200"/>
              </a:spcAft>
              <a:buFont typeface="Wingdings" panose="05000000000000000000" pitchFamily="2" charset="2"/>
              <a:buChar char="q"/>
            </a:pPr>
            <a:r>
              <a:rPr lang="en-US" sz="3000" dirty="0"/>
              <a:t>Protects individuals with any type of disability from discrimination</a:t>
            </a:r>
          </a:p>
        </p:txBody>
      </p:sp>
      <p:pic>
        <p:nvPicPr>
          <p:cNvPr id="5" name="Audio 4">
            <a:hlinkClick r:id="" action="ppaction://media"/>
            <a:extLst>
              <a:ext uri="{FF2B5EF4-FFF2-40B4-BE49-F238E27FC236}">
                <a16:creationId xmlns:a16="http://schemas.microsoft.com/office/drawing/2014/main" xmlns="" id="{85B360DE-C04F-B178-288E-D0C1B5B6F6F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900360485"/>
      </p:ext>
    </p:extLst>
  </p:cSld>
  <p:clrMapOvr>
    <a:masterClrMapping/>
  </p:clrMapOvr>
  <mc:AlternateContent xmlns:mc="http://schemas.openxmlformats.org/markup-compatibility/2006" xmlns:p14="http://schemas.microsoft.com/office/powerpoint/2010/main">
    <mc:Choice Requires="p14">
      <p:transition spd="slow" p14:dur="2000" advTm="19570"/>
    </mc:Choice>
    <mc:Fallback xmlns="">
      <p:transition spd="slow" advTm="19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HIPAA</a:t>
            </a:r>
          </a:p>
        </p:txBody>
      </p:sp>
      <p:pic>
        <p:nvPicPr>
          <p:cNvPr id="4" name="Picture 3"/>
          <p:cNvPicPr>
            <a:picLocks noChangeAspect="1"/>
          </p:cNvPicPr>
          <p:nvPr/>
        </p:nvPicPr>
        <p:blipFill>
          <a:blip r:embed="rId6">
            <a:duotone>
              <a:schemeClr val="accent4">
                <a:shade val="45000"/>
                <a:satMod val="135000"/>
              </a:schemeClr>
              <a:prstClr val="white"/>
            </a:duotone>
          </a:blip>
          <a:stretch>
            <a:fillRect/>
          </a:stretch>
        </p:blipFill>
        <p:spPr>
          <a:xfrm>
            <a:off x="6308272" y="0"/>
            <a:ext cx="5715000" cy="6819900"/>
          </a:xfrm>
          <a:prstGeom prst="rect">
            <a:avLst/>
          </a:prstGeom>
        </p:spPr>
      </p:pic>
      <p:sp>
        <p:nvSpPr>
          <p:cNvPr id="3" name="Content Placeholder 2"/>
          <p:cNvSpPr>
            <a:spLocks noGrp="1"/>
          </p:cNvSpPr>
          <p:nvPr>
            <p:ph idx="1"/>
          </p:nvPr>
        </p:nvSpPr>
        <p:spPr>
          <a:xfrm>
            <a:off x="1097280" y="1845734"/>
            <a:ext cx="6531429" cy="4023360"/>
          </a:xfrm>
        </p:spPr>
        <p:txBody>
          <a:bodyPr/>
          <a:lstStyle/>
          <a:p>
            <a:r>
              <a:rPr lang="en-US" sz="3500" dirty="0"/>
              <a:t>Protects the privacy of individually identifiable healthcare information</a:t>
            </a:r>
          </a:p>
          <a:p>
            <a:pPr lvl="1">
              <a:spcAft>
                <a:spcPts val="1800"/>
              </a:spcAft>
              <a:buFont typeface="Wingdings" panose="05000000000000000000" pitchFamily="2" charset="2"/>
              <a:buChar char="q"/>
            </a:pPr>
            <a:r>
              <a:rPr lang="en-US" sz="3000" dirty="0"/>
              <a:t>Limits the use and disclosures of recipient information</a:t>
            </a:r>
          </a:p>
          <a:p>
            <a:pPr lvl="1">
              <a:spcAft>
                <a:spcPts val="1800"/>
              </a:spcAft>
              <a:buFont typeface="Wingdings" panose="05000000000000000000" pitchFamily="2" charset="2"/>
              <a:buChar char="q"/>
            </a:pPr>
            <a:r>
              <a:rPr lang="en-US" sz="3000" dirty="0"/>
              <a:t>Creates individual rights to inspect, copy, amend, request restrictions, file complaints, and receive notice of privacy practices</a:t>
            </a:r>
          </a:p>
        </p:txBody>
      </p:sp>
      <p:pic>
        <p:nvPicPr>
          <p:cNvPr id="6" name="Audio 5">
            <a:hlinkClick r:id="" action="ppaction://media"/>
            <a:extLst>
              <a:ext uri="{FF2B5EF4-FFF2-40B4-BE49-F238E27FC236}">
                <a16:creationId xmlns:a16="http://schemas.microsoft.com/office/drawing/2014/main" xmlns="" id="{B4F51CB2-9BCE-24EF-840A-19CA6EDB215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903784949"/>
      </p:ext>
    </p:extLst>
  </p:cSld>
  <p:clrMapOvr>
    <a:masterClrMapping/>
  </p:clrMapOvr>
  <mc:AlternateContent xmlns:mc="http://schemas.openxmlformats.org/markup-compatibility/2006" xmlns:p14="http://schemas.microsoft.com/office/powerpoint/2010/main">
    <mc:Choice Requires="p14">
      <p:transition spd="slow" p14:dur="2000" advTm="25017"/>
    </mc:Choice>
    <mc:Fallback xmlns="">
      <p:transition spd="slow" advTm="25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99721" y="731520"/>
            <a:ext cx="7686261" cy="5960828"/>
          </a:xfrm>
        </p:spPr>
        <p:txBody>
          <a:bodyPr>
            <a:normAutofit/>
          </a:bodyPr>
          <a:lstStyle/>
          <a:p>
            <a:r>
              <a:rPr lang="en-US" sz="4300" u="sng" dirty="0">
                <a:cs typeface="Simplified Arabic Fixed" panose="02070309020205020404" pitchFamily="49" charset="-78"/>
              </a:rPr>
              <a:t>Confidential Information Includes:</a:t>
            </a:r>
          </a:p>
          <a:p>
            <a:pPr>
              <a:spcAft>
                <a:spcPts val="1800"/>
              </a:spcAft>
              <a:buFont typeface="Arial" panose="020B0604020202020204" pitchFamily="34" charset="0"/>
              <a:buChar char="•"/>
            </a:pPr>
            <a:r>
              <a:rPr lang="en-US" sz="3000" dirty="0">
                <a:cs typeface="Simplified Arabic Fixed" panose="02070309020205020404" pitchFamily="49" charset="-78"/>
              </a:rPr>
              <a:t>Name and other personal details</a:t>
            </a:r>
          </a:p>
          <a:p>
            <a:pPr>
              <a:spcAft>
                <a:spcPts val="1800"/>
              </a:spcAft>
              <a:buFont typeface="Arial" panose="020B0604020202020204" pitchFamily="34" charset="0"/>
              <a:buChar char="•"/>
            </a:pPr>
            <a:r>
              <a:rPr lang="en-US" sz="3000" dirty="0">
                <a:cs typeface="Simplified Arabic Fixed" panose="02070309020205020404" pitchFamily="49" charset="-78"/>
              </a:rPr>
              <a:t>Written information contained in the record</a:t>
            </a:r>
          </a:p>
          <a:p>
            <a:pPr>
              <a:spcAft>
                <a:spcPts val="1800"/>
              </a:spcAft>
              <a:buFont typeface="Arial" panose="020B0604020202020204" pitchFamily="34" charset="0"/>
              <a:buChar char="•"/>
            </a:pPr>
            <a:r>
              <a:rPr lang="en-US" sz="3000" dirty="0">
                <a:cs typeface="Simplified Arabic Fixed" panose="02070309020205020404" pitchFamily="49" charset="-78"/>
              </a:rPr>
              <a:t>Verbal information related to the recipient</a:t>
            </a:r>
          </a:p>
          <a:p>
            <a:pPr>
              <a:spcAft>
                <a:spcPts val="1800"/>
              </a:spcAft>
              <a:buFont typeface="Arial" panose="020B0604020202020204" pitchFamily="34" charset="0"/>
              <a:buChar char="•"/>
            </a:pPr>
            <a:r>
              <a:rPr lang="en-US" sz="3000" dirty="0">
                <a:cs typeface="Simplified Arabic Fixed" panose="02070309020205020404" pitchFamily="49" charset="-78"/>
              </a:rPr>
              <a:t>Acknowledging that a recipient receives mental health services</a:t>
            </a:r>
          </a:p>
          <a:p>
            <a:pPr>
              <a:spcAft>
                <a:spcPts val="1800"/>
              </a:spcAft>
              <a:buFont typeface="Arial" panose="020B0604020202020204" pitchFamily="34" charset="0"/>
              <a:buChar char="•"/>
            </a:pPr>
            <a:r>
              <a:rPr lang="en-US" sz="3000" dirty="0">
                <a:cs typeface="Simplified Arabic Fixed" panose="02070309020205020404" pitchFamily="49" charset="-78"/>
              </a:rPr>
              <a:t>Any information obtained over the course of providing treatment to a recipient </a:t>
            </a:r>
          </a:p>
          <a:p>
            <a:endParaRPr lang="en-US" sz="3000" dirty="0"/>
          </a:p>
        </p:txBody>
      </p:sp>
      <p:sp>
        <p:nvSpPr>
          <p:cNvPr id="4" name="Text Placeholder 3"/>
          <p:cNvSpPr>
            <a:spLocks noGrp="1"/>
          </p:cNvSpPr>
          <p:nvPr>
            <p:ph type="body" sz="half" idx="2"/>
          </p:nvPr>
        </p:nvSpPr>
        <p:spPr>
          <a:xfrm>
            <a:off x="379926" y="1715466"/>
            <a:ext cx="3200400" cy="3379124"/>
          </a:xfrm>
        </p:spPr>
        <p:txBody>
          <a:bodyPr>
            <a:normAutofit/>
          </a:bodyPr>
          <a:lstStyle/>
          <a:p>
            <a:pPr algn="ctr"/>
            <a:r>
              <a:rPr lang="en-US" sz="3000" dirty="0"/>
              <a:t>CONFIDENTIALITY</a:t>
            </a:r>
          </a:p>
          <a:p>
            <a:pPr algn="ctr"/>
            <a:r>
              <a:rPr lang="en-US" sz="3000" dirty="0"/>
              <a:t>330.7481-Disclosure of Confidential Information</a:t>
            </a:r>
          </a:p>
        </p:txBody>
      </p:sp>
      <p:pic>
        <p:nvPicPr>
          <p:cNvPr id="5" name="Audio 4">
            <a:hlinkClick r:id="" action="ppaction://media"/>
            <a:extLst>
              <a:ext uri="{FF2B5EF4-FFF2-40B4-BE49-F238E27FC236}">
                <a16:creationId xmlns:a16="http://schemas.microsoft.com/office/drawing/2014/main" xmlns="" id="{2901245D-F1BB-B1C3-340A-226E4B32988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23560177"/>
      </p:ext>
    </p:extLst>
  </p:cSld>
  <p:clrMapOvr>
    <a:masterClrMapping/>
  </p:clrMapOvr>
  <mc:AlternateContent xmlns:mc="http://schemas.openxmlformats.org/markup-compatibility/2006" xmlns:p14="http://schemas.microsoft.com/office/powerpoint/2010/main">
    <mc:Choice Requires="p14">
      <p:transition spd="slow" p14:dur="2000" advTm="20815"/>
    </mc:Choice>
    <mc:Fallback xmlns="">
      <p:transition spd="slow" advTm="20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1000"/>
                                        <p:tgtEl>
                                          <p:spTgt spid="3">
                                            <p:txEl>
                                              <p:pRg st="5" end="5"/>
                                            </p:txEl>
                                          </p:spTgt>
                                        </p:tgtEl>
                                      </p:cBhvr>
                                    </p:animEffect>
                                    <p:anim calcmode="lin" valueType="num">
                                      <p:cBhvr>
                                        <p:cTn id="4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9067137" cy="1157884"/>
          </a:xfrm>
        </p:spPr>
        <p:txBody>
          <a:bodyPr>
            <a:normAutofit/>
          </a:bodyPr>
          <a:lstStyle/>
          <a:p>
            <a:pPr algn="r"/>
            <a:r>
              <a:rPr lang="en-US" sz="6000" b="1" dirty="0"/>
              <a:t>CONFIDENTIALTY</a:t>
            </a:r>
          </a:p>
        </p:txBody>
      </p:sp>
      <p:sp>
        <p:nvSpPr>
          <p:cNvPr id="3" name="Content Placeholder 2"/>
          <p:cNvSpPr>
            <a:spLocks noGrp="1"/>
          </p:cNvSpPr>
          <p:nvPr>
            <p:ph idx="1"/>
          </p:nvPr>
        </p:nvSpPr>
        <p:spPr>
          <a:xfrm>
            <a:off x="5009322" y="1722783"/>
            <a:ext cx="6146358" cy="4876801"/>
          </a:xfrm>
        </p:spPr>
        <p:txBody>
          <a:bodyPr>
            <a:normAutofit/>
          </a:bodyPr>
          <a:lstStyle/>
          <a:p>
            <a:r>
              <a:rPr lang="en-US" sz="2800" dirty="0"/>
              <a:t>PRIOR WRITTEN CONSENT MUST BE OBTAINED BEFORE RELEASING INFORMATION TO:</a:t>
            </a:r>
          </a:p>
          <a:p>
            <a:pPr>
              <a:buFont typeface="Wingdings" panose="05000000000000000000" pitchFamily="2" charset="2"/>
              <a:buChar char="ü"/>
            </a:pPr>
            <a:r>
              <a:rPr lang="en-US" sz="3000" dirty="0"/>
              <a:t>Doctors</a:t>
            </a:r>
          </a:p>
          <a:p>
            <a:pPr>
              <a:buFont typeface="Wingdings" panose="05000000000000000000" pitchFamily="2" charset="2"/>
              <a:buChar char="ü"/>
            </a:pPr>
            <a:r>
              <a:rPr lang="en-US" sz="3000" dirty="0"/>
              <a:t>Pharmacies</a:t>
            </a:r>
          </a:p>
          <a:p>
            <a:pPr>
              <a:buFont typeface="Wingdings" panose="05000000000000000000" pitchFamily="2" charset="2"/>
              <a:buChar char="ü"/>
            </a:pPr>
            <a:r>
              <a:rPr lang="en-US" sz="3000" dirty="0"/>
              <a:t>Lawyers</a:t>
            </a:r>
          </a:p>
          <a:p>
            <a:pPr>
              <a:buFont typeface="Wingdings" panose="05000000000000000000" pitchFamily="2" charset="2"/>
              <a:buChar char="ü"/>
            </a:pPr>
            <a:r>
              <a:rPr lang="en-US" sz="3000" dirty="0"/>
              <a:t>Other family members</a:t>
            </a:r>
          </a:p>
          <a:p>
            <a:pPr>
              <a:buFont typeface="Wingdings" panose="05000000000000000000" pitchFamily="2" charset="2"/>
              <a:buChar char="ü"/>
            </a:pPr>
            <a:r>
              <a:rPr lang="en-US" sz="3000" dirty="0"/>
              <a:t>Photographs, video/audio recording (including mobile phones)</a:t>
            </a: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280" y="2463451"/>
            <a:ext cx="3566549" cy="3274740"/>
          </a:xfrm>
          <a:prstGeom prst="rect">
            <a:avLst/>
          </a:prstGeom>
        </p:spPr>
      </p:pic>
      <p:pic>
        <p:nvPicPr>
          <p:cNvPr id="5" name="Audio 4">
            <a:hlinkClick r:id="" action="ppaction://media"/>
            <a:extLst>
              <a:ext uri="{FF2B5EF4-FFF2-40B4-BE49-F238E27FC236}">
                <a16:creationId xmlns:a16="http://schemas.microsoft.com/office/drawing/2014/main" xmlns="" id="{8B1B9DDA-89BE-AC02-D869-AC355C91211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840537880"/>
      </p:ext>
    </p:extLst>
  </p:cSld>
  <p:clrMapOvr>
    <a:masterClrMapping/>
  </p:clrMapOvr>
  <mc:AlternateContent xmlns:mc="http://schemas.openxmlformats.org/markup-compatibility/2006" xmlns:p14="http://schemas.microsoft.com/office/powerpoint/2010/main">
    <mc:Choice Requires="p14">
      <p:transition spd="slow" p14:dur="2000" advTm="28408"/>
    </mc:Choice>
    <mc:Fallback xmlns="">
      <p:transition spd="slow" advTm="28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1000"/>
                                        <p:tgtEl>
                                          <p:spTgt spid="3">
                                            <p:txEl>
                                              <p:pRg st="5" end="5"/>
                                            </p:txEl>
                                          </p:spTgt>
                                        </p:tgtEl>
                                      </p:cBhvr>
                                    </p:animEffect>
                                    <p:anim calcmode="lin" valueType="num">
                                      <p:cBhvr>
                                        <p:cTn id="4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131" y="286604"/>
            <a:ext cx="11821885" cy="1280940"/>
          </a:xfrm>
        </p:spPr>
        <p:txBody>
          <a:bodyPr>
            <a:noAutofit/>
          </a:bodyPr>
          <a:lstStyle/>
          <a:p>
            <a:pPr algn="ctr"/>
            <a:r>
              <a:rPr lang="en-US" sz="6000" dirty="0"/>
              <a:t>EXCEPTIONS TO CONFIDENTIALITY</a:t>
            </a:r>
          </a:p>
        </p:txBody>
      </p:sp>
      <p:sp>
        <p:nvSpPr>
          <p:cNvPr id="3" name="Content Placeholder 2"/>
          <p:cNvSpPr>
            <a:spLocks noGrp="1"/>
          </p:cNvSpPr>
          <p:nvPr>
            <p:ph sz="half" idx="1"/>
          </p:nvPr>
        </p:nvSpPr>
        <p:spPr>
          <a:xfrm>
            <a:off x="1097277" y="1845734"/>
            <a:ext cx="10254345" cy="1851056"/>
          </a:xfrm>
        </p:spPr>
        <p:txBody>
          <a:bodyPr>
            <a:normAutofit/>
          </a:bodyPr>
          <a:lstStyle/>
          <a:p>
            <a:r>
              <a:rPr lang="en-US" sz="3000" u="sng" dirty="0"/>
              <a:t>MEDICAL EMERGENCIES</a:t>
            </a:r>
          </a:p>
          <a:p>
            <a:pPr marL="201168" lvl="1" indent="0">
              <a:buNone/>
            </a:pPr>
            <a:r>
              <a:rPr lang="en-US" sz="3000" dirty="0"/>
              <a:t>Incidents that require visits to the emergency room would allow for the following information to be disclosed without consent being required:</a:t>
            </a:r>
          </a:p>
          <a:p>
            <a:pPr lvl="1"/>
            <a:endParaRPr lang="en-US" dirty="0"/>
          </a:p>
        </p:txBody>
      </p:sp>
      <p:sp>
        <p:nvSpPr>
          <p:cNvPr id="4" name="Rectangle 3"/>
          <p:cNvSpPr/>
          <p:nvPr/>
        </p:nvSpPr>
        <p:spPr>
          <a:xfrm>
            <a:off x="4041913" y="3233530"/>
            <a:ext cx="7788206" cy="2862322"/>
          </a:xfrm>
          <a:prstGeom prst="rect">
            <a:avLst/>
          </a:prstGeom>
        </p:spPr>
        <p:txBody>
          <a:bodyPr wrap="square">
            <a:spAutoFit/>
          </a:bodyPr>
          <a:lstStyle/>
          <a:p>
            <a:pPr marL="457200" indent="-457200">
              <a:buFont typeface="Wingdings" panose="05000000000000000000" pitchFamily="2" charset="2"/>
              <a:buChar char="ü"/>
            </a:pPr>
            <a:r>
              <a:rPr lang="en-US" sz="3000" dirty="0"/>
              <a:t>Name</a:t>
            </a:r>
          </a:p>
          <a:p>
            <a:pPr marL="457200" indent="-457200">
              <a:buFont typeface="Wingdings" panose="05000000000000000000" pitchFamily="2" charset="2"/>
              <a:buChar char="ü"/>
            </a:pPr>
            <a:r>
              <a:rPr lang="en-US" sz="3000" dirty="0"/>
              <a:t>Address</a:t>
            </a:r>
          </a:p>
          <a:p>
            <a:pPr marL="457200" indent="-457200">
              <a:buFont typeface="Wingdings" panose="05000000000000000000" pitchFamily="2" charset="2"/>
              <a:buChar char="ü"/>
            </a:pPr>
            <a:r>
              <a:rPr lang="en-US" sz="3000" dirty="0"/>
              <a:t>Guardian information</a:t>
            </a:r>
          </a:p>
          <a:p>
            <a:pPr marL="457200" indent="-457200">
              <a:buFont typeface="Wingdings" panose="05000000000000000000" pitchFamily="2" charset="2"/>
              <a:buChar char="ü"/>
            </a:pPr>
            <a:r>
              <a:rPr lang="en-US" sz="3000" dirty="0"/>
              <a:t>Medications/Allergies</a:t>
            </a:r>
          </a:p>
          <a:p>
            <a:pPr marL="457200" indent="-457200">
              <a:buFont typeface="Wingdings" panose="05000000000000000000" pitchFamily="2" charset="2"/>
              <a:buChar char="ü"/>
            </a:pPr>
            <a:r>
              <a:rPr lang="en-US" sz="3000" dirty="0"/>
              <a:t>Other information that is required to treat the recipient </a:t>
            </a:r>
          </a:p>
        </p:txBody>
      </p:sp>
      <p:pic>
        <p:nvPicPr>
          <p:cNvPr id="4098" name="Picture 2" descr="Clipboard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7416" y="3696790"/>
            <a:ext cx="2286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xmlns="" id="{73984933-BC1E-06AB-BCBE-923B0FEDF72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590063251"/>
      </p:ext>
    </p:extLst>
  </p:cSld>
  <p:clrMapOvr>
    <a:masterClrMapping/>
  </p:clrMapOvr>
  <mc:AlternateContent xmlns:mc="http://schemas.openxmlformats.org/markup-compatibility/2006" xmlns:p14="http://schemas.microsoft.com/office/powerpoint/2010/main">
    <mc:Choice Requires="p14">
      <p:transition spd="slow" p14:dur="2000" advTm="36557"/>
    </mc:Choice>
    <mc:Fallback xmlns="">
      <p:transition spd="slow" advTm="36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 calcmode="lin" valueType="num">
                                      <p:cBhvr additive="base">
                                        <p:cTn id="2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 calcmode="lin" valueType="num">
                                      <p:cBhvr additive="base">
                                        <p:cTn id="3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 calcmode="lin" valueType="num">
                                      <p:cBhvr additive="base">
                                        <p:cTn id="4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 calcmode="lin" valueType="num">
                                      <p:cBhvr additive="base">
                                        <p:cTn id="4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98503" y="731520"/>
            <a:ext cx="7076661" cy="5801802"/>
          </a:xfrm>
        </p:spPr>
        <p:txBody>
          <a:bodyPr>
            <a:normAutofit/>
          </a:bodyPr>
          <a:lstStyle/>
          <a:p>
            <a:endParaRPr lang="en-US" dirty="0"/>
          </a:p>
          <a:p>
            <a:r>
              <a:rPr lang="en-US" sz="3000" u="sng" dirty="0">
                <a:cs typeface="Simplified Arabic Fixed" panose="02070309020205020404" pitchFamily="49" charset="-78"/>
              </a:rPr>
              <a:t>EXAMPTIONS TO CONFIDENTIALITY</a:t>
            </a:r>
          </a:p>
          <a:p>
            <a:r>
              <a:rPr lang="en-US" sz="2800" dirty="0">
                <a:cs typeface="Simplified Arabic Fixed" panose="02070309020205020404" pitchFamily="49" charset="-78"/>
              </a:rPr>
              <a:t>DUTY TO WARN</a:t>
            </a:r>
          </a:p>
          <a:p>
            <a:pPr marL="0" indent="0"/>
            <a:r>
              <a:rPr lang="en-US" sz="2400" dirty="0">
                <a:cs typeface="Simplified Arabic Fixed" panose="02070309020205020404" pitchFamily="49" charset="-78"/>
              </a:rPr>
              <a:t>If a recipient does the following:</a:t>
            </a:r>
          </a:p>
          <a:p>
            <a:pPr>
              <a:buFont typeface="Wingdings" panose="05000000000000000000" pitchFamily="2" charset="2"/>
              <a:buChar char="ü"/>
            </a:pPr>
            <a:r>
              <a:rPr lang="en-US" sz="2400" dirty="0">
                <a:cs typeface="Simplified Arabic Fixed" panose="02070309020205020404" pitchFamily="49" charset="-78"/>
              </a:rPr>
              <a:t>Makes a threat of violence</a:t>
            </a:r>
          </a:p>
          <a:p>
            <a:pPr>
              <a:buFont typeface="Wingdings" panose="05000000000000000000" pitchFamily="2" charset="2"/>
              <a:buChar char="ü"/>
            </a:pPr>
            <a:r>
              <a:rPr lang="en-US" sz="2400" dirty="0">
                <a:cs typeface="Simplified Arabic Fixed" panose="02070309020205020404" pitchFamily="49" charset="-78"/>
              </a:rPr>
              <a:t>Towards an identifiable third party</a:t>
            </a:r>
          </a:p>
          <a:p>
            <a:pPr>
              <a:buFont typeface="Wingdings" panose="05000000000000000000" pitchFamily="2" charset="2"/>
              <a:buChar char="ü"/>
            </a:pPr>
            <a:r>
              <a:rPr lang="en-US" sz="2400" dirty="0">
                <a:cs typeface="Simplified Arabic Fixed" panose="02070309020205020404" pitchFamily="49" charset="-78"/>
              </a:rPr>
              <a:t>There is intent and ability to carry out the threat</a:t>
            </a:r>
          </a:p>
          <a:p>
            <a:pPr>
              <a:buFont typeface="Wingdings" panose="05000000000000000000" pitchFamily="2" charset="2"/>
              <a:buChar char="ü"/>
            </a:pPr>
            <a:r>
              <a:rPr lang="en-US" sz="2400" dirty="0">
                <a:cs typeface="Simplified Arabic Fixed" panose="02070309020205020404" pitchFamily="49" charset="-78"/>
              </a:rPr>
              <a:t>It will occur in the reasonably foreseeable future</a:t>
            </a:r>
          </a:p>
          <a:p>
            <a:pPr>
              <a:buFont typeface="Wingdings" panose="05000000000000000000" pitchFamily="2" charset="2"/>
              <a:buChar char="ü"/>
            </a:pPr>
            <a:endParaRPr lang="en-US" dirty="0">
              <a:latin typeface="Simplified Arabic Fixed" panose="02070309020205020404" pitchFamily="49" charset="-78"/>
              <a:cs typeface="Simplified Arabic Fixed" panose="02070309020205020404" pitchFamily="49" charset="-78"/>
            </a:endParaRPr>
          </a:p>
          <a:p>
            <a:pPr marL="0" indent="0">
              <a:buNone/>
            </a:pPr>
            <a:r>
              <a:rPr lang="en-US" sz="3000" dirty="0">
                <a:cs typeface="Simplified Arabic Fixed" panose="02070309020205020404" pitchFamily="49" charset="-78"/>
              </a:rPr>
              <a:t>THIS HAS TRIGGERED YOUR DUTY TO WARN</a:t>
            </a:r>
          </a:p>
          <a:p>
            <a:endParaRPr lang="en-US" dirty="0"/>
          </a:p>
        </p:txBody>
      </p:sp>
      <p:sp>
        <p:nvSpPr>
          <p:cNvPr id="4" name="Text Placeholder 3"/>
          <p:cNvSpPr>
            <a:spLocks noGrp="1"/>
          </p:cNvSpPr>
          <p:nvPr>
            <p:ph type="body" sz="half" idx="2"/>
          </p:nvPr>
        </p:nvSpPr>
        <p:spPr>
          <a:xfrm>
            <a:off x="444321" y="1676830"/>
            <a:ext cx="3200400" cy="3379124"/>
          </a:xfrm>
        </p:spPr>
        <p:txBody>
          <a:bodyPr>
            <a:normAutofit/>
          </a:bodyPr>
          <a:lstStyle/>
          <a:p>
            <a:pPr algn="ctr"/>
            <a:r>
              <a:rPr lang="en-US" sz="3000" dirty="0"/>
              <a:t>DUTY TO WARN</a:t>
            </a:r>
          </a:p>
          <a:p>
            <a:pPr algn="ctr"/>
            <a:endParaRPr lang="en-US" sz="3000" dirty="0"/>
          </a:p>
          <a:p>
            <a:pPr algn="ctr"/>
            <a:r>
              <a:rPr lang="en-US" sz="3000" dirty="0"/>
              <a:t>MHC 330.1723</a:t>
            </a:r>
          </a:p>
          <a:p>
            <a:pPr algn="ctr"/>
            <a:r>
              <a:rPr lang="en-US" sz="3000" dirty="0"/>
              <a:t>MHC 330.1946</a:t>
            </a:r>
          </a:p>
        </p:txBody>
      </p:sp>
      <p:pic>
        <p:nvPicPr>
          <p:cNvPr id="5" name="Audio 4">
            <a:hlinkClick r:id="" action="ppaction://media"/>
            <a:extLst>
              <a:ext uri="{FF2B5EF4-FFF2-40B4-BE49-F238E27FC236}">
                <a16:creationId xmlns:a16="http://schemas.microsoft.com/office/drawing/2014/main" xmlns="" id="{D2C513D4-1928-5BA3-57BF-95EC61B33FB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004298190"/>
      </p:ext>
    </p:extLst>
  </p:cSld>
  <p:clrMapOvr>
    <a:masterClrMapping/>
  </p:clrMapOvr>
  <mc:AlternateContent xmlns:mc="http://schemas.openxmlformats.org/markup-compatibility/2006" xmlns:p14="http://schemas.microsoft.com/office/powerpoint/2010/main">
    <mc:Choice Requires="p14">
      <p:transition spd="slow" p14:dur="2000" advTm="33261"/>
    </mc:Choice>
    <mc:Fallback xmlns="">
      <p:transition spd="slow" advTm="33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000"/>
                                        <p:tgtEl>
                                          <p:spTgt spid="3">
                                            <p:txEl>
                                              <p:pRg st="2" end="2"/>
                                            </p:txEl>
                                          </p:spTgt>
                                        </p:tgtEl>
                                      </p:cBhvr>
                                    </p:animEffect>
                                    <p:anim calcmode="lin" valueType="num">
                                      <p:cBhvr>
                                        <p:cTn id="1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1000"/>
                                        <p:tgtEl>
                                          <p:spTgt spid="3">
                                            <p:txEl>
                                              <p:pRg st="7" end="7"/>
                                            </p:txEl>
                                          </p:spTgt>
                                        </p:tgtEl>
                                      </p:cBhvr>
                                    </p:animEffect>
                                    <p:anim calcmode="lin" valueType="num">
                                      <p:cBhvr>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p:cTn id="55"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ree Clipart: Warning sticker | fbianc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333" y="1737360"/>
            <a:ext cx="11916293" cy="47814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pPr algn="ctr"/>
            <a:r>
              <a:rPr lang="en-US" sz="5800" dirty="0"/>
              <a:t>Duty to Warn: Staff Responsibility</a:t>
            </a:r>
          </a:p>
        </p:txBody>
      </p:sp>
      <p:sp>
        <p:nvSpPr>
          <p:cNvPr id="3" name="Content Placeholder 2"/>
          <p:cNvSpPr>
            <a:spLocks noGrp="1"/>
          </p:cNvSpPr>
          <p:nvPr>
            <p:ph idx="1"/>
          </p:nvPr>
        </p:nvSpPr>
        <p:spPr>
          <a:xfrm>
            <a:off x="2429691" y="2207623"/>
            <a:ext cx="9196251" cy="3853543"/>
          </a:xfrm>
        </p:spPr>
        <p:txBody>
          <a:bodyPr>
            <a:noAutofit/>
          </a:bodyPr>
          <a:lstStyle/>
          <a:p>
            <a:pPr>
              <a:buFont typeface="Arial" panose="020B0604020202020204" pitchFamily="34" charset="0"/>
              <a:buChar char="•"/>
            </a:pPr>
            <a:r>
              <a:rPr lang="en-US" sz="4000" dirty="0">
                <a:cs typeface="Simplified Arabic Fixed" panose="02070309020205020404" pitchFamily="49" charset="-78"/>
              </a:rPr>
              <a:t>Contact clinical on-call staff for possible hospitalization</a:t>
            </a:r>
          </a:p>
          <a:p>
            <a:pPr>
              <a:buFont typeface="Arial" panose="020B0604020202020204" pitchFamily="34" charset="0"/>
              <a:buChar char="•"/>
            </a:pPr>
            <a:r>
              <a:rPr lang="en-US" sz="4000" dirty="0">
                <a:cs typeface="Simplified Arabic Fixed" panose="02070309020205020404" pitchFamily="49" charset="-78"/>
              </a:rPr>
              <a:t>Contact police</a:t>
            </a:r>
          </a:p>
          <a:p>
            <a:pPr>
              <a:buFont typeface="Arial" panose="020B0604020202020204" pitchFamily="34" charset="0"/>
              <a:buChar char="•"/>
            </a:pPr>
            <a:r>
              <a:rPr lang="en-US" sz="4000" dirty="0">
                <a:cs typeface="Simplified Arabic Fixed" panose="02070309020205020404" pitchFamily="49" charset="-78"/>
              </a:rPr>
              <a:t>Make an attempt to inform the third party</a:t>
            </a:r>
          </a:p>
          <a:p>
            <a:pPr>
              <a:buFont typeface="Arial" panose="020B0604020202020204" pitchFamily="34" charset="0"/>
              <a:buChar char="•"/>
            </a:pPr>
            <a:r>
              <a:rPr lang="en-US" sz="4000" dirty="0">
                <a:cs typeface="Simplified Arabic Fixed" panose="02070309020205020404" pitchFamily="49" charset="-78"/>
              </a:rPr>
              <a:t>Notify guardian, and if minor, CPS</a:t>
            </a:r>
          </a:p>
          <a:p>
            <a:endParaRPr lang="en-US" sz="3000" dirty="0"/>
          </a:p>
        </p:txBody>
      </p:sp>
      <p:pic>
        <p:nvPicPr>
          <p:cNvPr id="5" name="Audio 4">
            <a:hlinkClick r:id="" action="ppaction://media"/>
            <a:extLst>
              <a:ext uri="{FF2B5EF4-FFF2-40B4-BE49-F238E27FC236}">
                <a16:creationId xmlns:a16="http://schemas.microsoft.com/office/drawing/2014/main" xmlns="" id="{BA9E89B2-91BC-3C97-8DF0-39C8D8C5398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585180322"/>
      </p:ext>
    </p:extLst>
  </p:cSld>
  <p:clrMapOvr>
    <a:masterClrMapping/>
  </p:clrMapOvr>
  <mc:AlternateContent xmlns:mc="http://schemas.openxmlformats.org/markup-compatibility/2006" xmlns:p14="http://schemas.microsoft.com/office/powerpoint/2010/main">
    <mc:Choice Requires="p14">
      <p:transition spd="slow" p14:dur="2000" advTm="25319"/>
    </mc:Choice>
    <mc:Fallback xmlns="">
      <p:transition spd="slow" advTm="25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srcRect l="6178" t="5222" r="5759" b="1934"/>
          <a:stretch/>
        </p:blipFill>
        <p:spPr>
          <a:xfrm>
            <a:off x="2272938" y="0"/>
            <a:ext cx="7315199" cy="6858000"/>
          </a:xfrm>
          <a:prstGeom prst="rect">
            <a:avLst/>
          </a:prstGeom>
        </p:spPr>
      </p:pic>
      <p:pic>
        <p:nvPicPr>
          <p:cNvPr id="4" name="Audio 3">
            <a:hlinkClick r:id="" action="ppaction://media"/>
            <a:extLst>
              <a:ext uri="{FF2B5EF4-FFF2-40B4-BE49-F238E27FC236}">
                <a16:creationId xmlns:a16="http://schemas.microsoft.com/office/drawing/2014/main" xmlns="" id="{9E04E6BD-7738-614A-538C-1D5B271FCD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08296037"/>
      </p:ext>
    </p:extLst>
  </p:cSld>
  <p:clrMapOvr>
    <a:masterClrMapping/>
  </p:clrMapOvr>
  <mc:AlternateContent xmlns:mc="http://schemas.openxmlformats.org/markup-compatibility/2006" xmlns:p14="http://schemas.microsoft.com/office/powerpoint/2010/main">
    <mc:Choice Requires="p14">
      <p:transition spd="slow" p14:dur="2000" advTm="14685"/>
    </mc:Choice>
    <mc:Fallback xmlns="">
      <p:transition spd="slow" advTm="14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600" y="265043"/>
            <a:ext cx="6492240" cy="6400800"/>
          </a:xfrm>
        </p:spPr>
        <p:txBody>
          <a:bodyPr>
            <a:normAutofit lnSpcReduction="10000"/>
          </a:bodyPr>
          <a:lstStyle/>
          <a:p>
            <a:r>
              <a:rPr lang="en-US" sz="4000" b="1" i="1" u="sng" dirty="0">
                <a:cs typeface="Simplified Arabic Fixed" panose="02070309020205020404" pitchFamily="49" charset="-78"/>
              </a:rPr>
              <a:t>Staff May Not:</a:t>
            </a:r>
          </a:p>
          <a:p>
            <a:pPr marL="285750" indent="-285750">
              <a:buFont typeface="Arial" panose="020B0604020202020204" pitchFamily="34" charset="0"/>
              <a:buChar char="•"/>
            </a:pPr>
            <a:r>
              <a:rPr lang="en-US" sz="3000" dirty="0">
                <a:cs typeface="Simplified Arabic Fixed" panose="02070309020205020404" pitchFamily="49" charset="-78"/>
              </a:rPr>
              <a:t>Send a recipient to “time out”</a:t>
            </a:r>
          </a:p>
          <a:p>
            <a:pPr marL="285750" indent="-285750">
              <a:buFont typeface="Arial" panose="020B0604020202020204" pitchFamily="34" charset="0"/>
              <a:buChar char="•"/>
            </a:pPr>
            <a:r>
              <a:rPr lang="en-US" sz="3000" dirty="0">
                <a:cs typeface="Simplified Arabic Fixed" panose="02070309020205020404" pitchFamily="49" charset="-78"/>
              </a:rPr>
              <a:t>Physically manage a recipient to their room or other area</a:t>
            </a:r>
          </a:p>
          <a:p>
            <a:pPr marL="285750" indent="-285750">
              <a:buFont typeface="Arial" panose="020B0604020202020204" pitchFamily="34" charset="0"/>
              <a:buChar char="•"/>
            </a:pPr>
            <a:r>
              <a:rPr lang="en-US" sz="3000" dirty="0">
                <a:cs typeface="Simplified Arabic Fixed" panose="02070309020205020404" pitchFamily="49" charset="-78"/>
              </a:rPr>
              <a:t>Restrict entry or exit by: </a:t>
            </a:r>
          </a:p>
          <a:p>
            <a:pPr marL="573786" lvl="3" indent="-285750">
              <a:buFont typeface="Arial" panose="020B0604020202020204" pitchFamily="34" charset="0"/>
              <a:buChar char="•"/>
            </a:pPr>
            <a:r>
              <a:rPr lang="en-US" sz="3000" dirty="0">
                <a:cs typeface="Simplified Arabic Fixed" panose="02070309020205020404" pitchFamily="49" charset="-78"/>
              </a:rPr>
              <a:t>Locks</a:t>
            </a:r>
          </a:p>
          <a:p>
            <a:pPr marL="573786" lvl="3" indent="-285750">
              <a:buFont typeface="Arial" panose="020B0604020202020204" pitchFamily="34" charset="0"/>
              <a:buChar char="•"/>
            </a:pPr>
            <a:r>
              <a:rPr lang="en-US" sz="3000" dirty="0">
                <a:cs typeface="Simplified Arabic Fixed" panose="02070309020205020404" pitchFamily="49" charset="-78"/>
              </a:rPr>
              <a:t>Staff presence</a:t>
            </a:r>
          </a:p>
          <a:p>
            <a:pPr marL="573786" lvl="3" indent="-285750">
              <a:buFont typeface="Arial" panose="020B0604020202020204" pitchFamily="34" charset="0"/>
              <a:buChar char="•"/>
            </a:pPr>
            <a:r>
              <a:rPr lang="en-US" sz="3000" dirty="0">
                <a:cs typeface="Simplified Arabic Fixed" panose="02070309020205020404" pitchFamily="49" charset="-78"/>
              </a:rPr>
              <a:t>Timeframes</a:t>
            </a:r>
          </a:p>
          <a:p>
            <a:pPr marL="573786" lvl="3" indent="-285750">
              <a:buFont typeface="Arial" panose="020B0604020202020204" pitchFamily="34" charset="0"/>
              <a:buChar char="•"/>
            </a:pPr>
            <a:endParaRPr lang="en-US" sz="3000" dirty="0">
              <a:cs typeface="Simplified Arabic Fixed" panose="02070309020205020404" pitchFamily="49" charset="-78"/>
            </a:endParaRPr>
          </a:p>
          <a:p>
            <a:pPr marL="288036" lvl="3" indent="0">
              <a:buNone/>
            </a:pPr>
            <a:endParaRPr lang="en-US" sz="2000" dirty="0">
              <a:cs typeface="Simplified Arabic Fixed" panose="02070309020205020404" pitchFamily="49" charset="-78"/>
            </a:endParaRPr>
          </a:p>
          <a:p>
            <a:pPr marL="0" indent="0" algn="ctr">
              <a:buNone/>
            </a:pPr>
            <a:r>
              <a:rPr lang="en-US" sz="4000" b="1" u="sng" dirty="0">
                <a:cs typeface="Simplified Arabic Fixed" panose="02070309020205020404" pitchFamily="49" charset="-78"/>
              </a:rPr>
              <a:t>Seclusion May Only Be Used In Inpatient Hospital Settings</a:t>
            </a:r>
          </a:p>
          <a:p>
            <a:endParaRPr lang="en-US" dirty="0"/>
          </a:p>
        </p:txBody>
      </p:sp>
      <p:sp>
        <p:nvSpPr>
          <p:cNvPr id="4" name="Text Placeholder 3"/>
          <p:cNvSpPr>
            <a:spLocks noGrp="1"/>
          </p:cNvSpPr>
          <p:nvPr>
            <p:ph type="body" sz="half" idx="2"/>
          </p:nvPr>
        </p:nvSpPr>
        <p:spPr>
          <a:xfrm>
            <a:off x="392805" y="1995867"/>
            <a:ext cx="3200400" cy="2939152"/>
          </a:xfrm>
        </p:spPr>
        <p:txBody>
          <a:bodyPr>
            <a:normAutofit/>
          </a:bodyPr>
          <a:lstStyle/>
          <a:p>
            <a:pPr algn="ctr"/>
            <a:r>
              <a:rPr lang="en-US" sz="3000" dirty="0"/>
              <a:t>Freedom of Movement- Seclusion</a:t>
            </a:r>
          </a:p>
          <a:p>
            <a:pPr algn="ctr"/>
            <a:r>
              <a:rPr lang="en-US" sz="3000" dirty="0"/>
              <a:t>330.7420</a:t>
            </a:r>
          </a:p>
        </p:txBody>
      </p:sp>
      <p:pic>
        <p:nvPicPr>
          <p:cNvPr id="5" name="Audio 4">
            <a:hlinkClick r:id="" action="ppaction://media"/>
            <a:extLst>
              <a:ext uri="{FF2B5EF4-FFF2-40B4-BE49-F238E27FC236}">
                <a16:creationId xmlns:a16="http://schemas.microsoft.com/office/drawing/2014/main" xmlns="" id="{831F438F-AA45-65DC-CE2A-B1661F854D5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512538524"/>
      </p:ext>
    </p:extLst>
  </p:cSld>
  <p:clrMapOvr>
    <a:masterClrMapping/>
  </p:clrMapOvr>
  <mc:AlternateContent xmlns:mc="http://schemas.openxmlformats.org/markup-compatibility/2006" xmlns:p14="http://schemas.microsoft.com/office/powerpoint/2010/main">
    <mc:Choice Requires="p14">
      <p:transition spd="slow" p14:dur="2000" advTm="45498"/>
    </mc:Choice>
    <mc:Fallback xmlns="">
      <p:transition spd="slow" advTm="45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p:cTn id="47"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85251" y="594358"/>
            <a:ext cx="7036905" cy="6263641"/>
          </a:xfrm>
        </p:spPr>
        <p:txBody>
          <a:bodyPr/>
          <a:lstStyle/>
          <a:p>
            <a:r>
              <a:rPr lang="en-US" sz="4000" b="1" i="1" u="sng" dirty="0">
                <a:cs typeface="Simplified Arabic Fixed" panose="02070309020205020404" pitchFamily="49" charset="-78"/>
              </a:rPr>
              <a:t>Restraints Are:</a:t>
            </a:r>
          </a:p>
          <a:p>
            <a:pPr marL="285750" indent="-285750">
              <a:buFont typeface="Arial" panose="020B0604020202020204" pitchFamily="34" charset="0"/>
              <a:buChar char="•"/>
            </a:pPr>
            <a:r>
              <a:rPr lang="en-US" sz="3000" dirty="0">
                <a:cs typeface="Simplified Arabic Fixed" panose="02070309020205020404" pitchFamily="49" charset="-78"/>
              </a:rPr>
              <a:t>The use of clothing, ropes, or other material</a:t>
            </a:r>
          </a:p>
          <a:p>
            <a:pPr marL="285750" indent="-285750">
              <a:buFont typeface="Arial" panose="020B0604020202020204" pitchFamily="34" charset="0"/>
              <a:buChar char="•"/>
            </a:pPr>
            <a:r>
              <a:rPr lang="en-US" sz="3000" dirty="0">
                <a:cs typeface="Simplified Arabic Fixed" panose="02070309020205020404" pitchFamily="49" charset="-78"/>
              </a:rPr>
              <a:t>Restricting wheelchair movement or mobility aids, e.g., crutches, walkers, etc.</a:t>
            </a:r>
          </a:p>
          <a:p>
            <a:pPr marL="285750" indent="-285750">
              <a:buFont typeface="Arial" panose="020B0604020202020204" pitchFamily="34" charset="0"/>
              <a:buChar char="•"/>
            </a:pPr>
            <a:r>
              <a:rPr lang="en-US" sz="3000" dirty="0">
                <a:cs typeface="Simplified Arabic Fixed" panose="02070309020205020404" pitchFamily="49" charset="-78"/>
              </a:rPr>
              <a:t>Using safety restraints for purposes other than which they were ordered by a physician.</a:t>
            </a:r>
          </a:p>
          <a:p>
            <a:pPr marL="285750" indent="-285750">
              <a:buFont typeface="Arial" panose="020B0604020202020204" pitchFamily="34" charset="0"/>
              <a:buChar char="•"/>
            </a:pPr>
            <a:endParaRPr lang="en-US" dirty="0">
              <a:latin typeface="Simplified Arabic Fixed" panose="02070309020205020404" pitchFamily="49" charset="-78"/>
              <a:cs typeface="Simplified Arabic Fixed" panose="02070309020205020404" pitchFamily="49" charset="-78"/>
            </a:endParaRPr>
          </a:p>
          <a:p>
            <a:pPr marL="0" indent="0" algn="ctr"/>
            <a:r>
              <a:rPr lang="en-US" sz="3000" b="1" u="sng" dirty="0">
                <a:cs typeface="Simplified Arabic Fixed" panose="02070309020205020404" pitchFamily="49" charset="-78"/>
              </a:rPr>
              <a:t>Restraints May Only Be Used In Inpatient Hospital Settings</a:t>
            </a:r>
          </a:p>
          <a:p>
            <a:endParaRPr lang="en-US" dirty="0"/>
          </a:p>
        </p:txBody>
      </p:sp>
      <p:sp>
        <p:nvSpPr>
          <p:cNvPr id="4" name="Text Placeholder 3"/>
          <p:cNvSpPr>
            <a:spLocks noGrp="1"/>
          </p:cNvSpPr>
          <p:nvPr>
            <p:ph type="body" sz="half" idx="2"/>
          </p:nvPr>
        </p:nvSpPr>
        <p:spPr>
          <a:xfrm>
            <a:off x="547352" y="2163837"/>
            <a:ext cx="3200400" cy="3124682"/>
          </a:xfrm>
        </p:spPr>
        <p:txBody>
          <a:bodyPr>
            <a:normAutofit/>
          </a:bodyPr>
          <a:lstStyle/>
          <a:p>
            <a:pPr algn="ctr"/>
            <a:r>
              <a:rPr lang="en-US" sz="3000" dirty="0"/>
              <a:t>RESTRAINT  </a:t>
            </a:r>
          </a:p>
          <a:p>
            <a:pPr algn="ctr"/>
            <a:r>
              <a:rPr lang="en-US" sz="3000" dirty="0"/>
              <a:t>MHC 330.7400</a:t>
            </a:r>
          </a:p>
          <a:p>
            <a:pPr algn="ctr"/>
            <a:r>
              <a:rPr lang="en-US" sz="3000" dirty="0"/>
              <a:t>ADMINISTRATIVE RULE: 330.7243</a:t>
            </a:r>
          </a:p>
        </p:txBody>
      </p:sp>
      <p:pic>
        <p:nvPicPr>
          <p:cNvPr id="5" name="Audio 4">
            <a:hlinkClick r:id="" action="ppaction://media"/>
            <a:extLst>
              <a:ext uri="{FF2B5EF4-FFF2-40B4-BE49-F238E27FC236}">
                <a16:creationId xmlns:a16="http://schemas.microsoft.com/office/drawing/2014/main" xmlns="" id="{5350B029-B355-892B-063D-218B5918998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711883052"/>
      </p:ext>
    </p:extLst>
  </p:cSld>
  <p:clrMapOvr>
    <a:masterClrMapping/>
  </p:clrMapOvr>
  <mc:AlternateContent xmlns:mc="http://schemas.openxmlformats.org/markup-compatibility/2006" xmlns:p14="http://schemas.microsoft.com/office/powerpoint/2010/main">
    <mc:Choice Requires="p14">
      <p:transition spd="slow" p14:dur="2000" advTm="39507"/>
    </mc:Choice>
    <mc:Fallback xmlns="">
      <p:transition spd="slow" advTm="39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38"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343" y="389801"/>
            <a:ext cx="11052163" cy="1450757"/>
          </a:xfrm>
        </p:spPr>
        <p:txBody>
          <a:bodyPr>
            <a:normAutofit/>
          </a:bodyPr>
          <a:lstStyle/>
          <a:p>
            <a:pPr algn="ctr"/>
            <a:r>
              <a:rPr lang="en-US" sz="6000" dirty="0"/>
              <a:t>Purpose of Training</a:t>
            </a:r>
          </a:p>
        </p:txBody>
      </p:sp>
      <p:sp>
        <p:nvSpPr>
          <p:cNvPr id="3" name="Content Placeholder 2"/>
          <p:cNvSpPr>
            <a:spLocks noGrp="1"/>
          </p:cNvSpPr>
          <p:nvPr>
            <p:ph idx="1"/>
          </p:nvPr>
        </p:nvSpPr>
        <p:spPr>
          <a:xfrm>
            <a:off x="4064767" y="1840558"/>
            <a:ext cx="7028803" cy="4023360"/>
          </a:xfrm>
        </p:spPr>
        <p:txBody>
          <a:bodyPr>
            <a:normAutofit lnSpcReduction="10000"/>
          </a:bodyPr>
          <a:lstStyle/>
          <a:p>
            <a:r>
              <a:rPr lang="en-US" sz="3000" dirty="0"/>
              <a:t>The goal of this course is to provide you with an understanding of the rights of individuals (recipients) who receive mental health services.</a:t>
            </a:r>
          </a:p>
          <a:p>
            <a:endParaRPr lang="en-US" sz="3000" dirty="0"/>
          </a:p>
          <a:p>
            <a:r>
              <a:rPr lang="en-US" sz="3000" dirty="0"/>
              <a:t>This training provides an understanding of your role in assuring rights are understood and protected, as well as what your responsibilities are in reporting.</a:t>
            </a:r>
          </a:p>
        </p:txBody>
      </p:sp>
      <p:pic>
        <p:nvPicPr>
          <p:cNvPr id="4" name="Picture 3"/>
          <p:cNvPicPr>
            <a:picLocks noChangeAspect="1"/>
          </p:cNvPicPr>
          <p:nvPr/>
        </p:nvPicPr>
        <p:blipFill>
          <a:blip r:embed="rId6"/>
          <a:stretch>
            <a:fillRect/>
          </a:stretch>
        </p:blipFill>
        <p:spPr>
          <a:xfrm>
            <a:off x="620849" y="1817810"/>
            <a:ext cx="3333750" cy="4438650"/>
          </a:xfrm>
          <a:prstGeom prst="rect">
            <a:avLst/>
          </a:prstGeom>
        </p:spPr>
      </p:pic>
      <p:pic>
        <p:nvPicPr>
          <p:cNvPr id="7" name="Audio 6">
            <a:hlinkClick r:id="" action="ppaction://media"/>
            <a:extLst>
              <a:ext uri="{FF2B5EF4-FFF2-40B4-BE49-F238E27FC236}">
                <a16:creationId xmlns:a16="http://schemas.microsoft.com/office/drawing/2014/main" xmlns="" id="{B21FEFDB-2A92-8C53-0F9B-BE06B989DF5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982219901"/>
      </p:ext>
    </p:extLst>
  </p:cSld>
  <p:clrMapOvr>
    <a:masterClrMapping/>
  </p:clrMapOvr>
  <mc:AlternateContent xmlns:mc="http://schemas.openxmlformats.org/markup-compatibility/2006" xmlns:p14="http://schemas.microsoft.com/office/powerpoint/2010/main">
    <mc:Choice Requires="p14">
      <p:transition spd="slow" p14:dur="2000" advTm="19886"/>
    </mc:Choice>
    <mc:Fallback xmlns="">
      <p:transition spd="slow" advTm="19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800" b="1" i="1" u="sng" dirty="0">
                <a:cs typeface="Simplified Arabic Fixed" panose="02070309020205020404" pitchFamily="49" charset="-78"/>
              </a:rPr>
              <a:t>Treatment Is Voluntary</a:t>
            </a:r>
          </a:p>
          <a:p>
            <a:endParaRPr lang="en-US" dirty="0">
              <a:latin typeface="Simplified Arabic Fixed" panose="02070309020205020404" pitchFamily="49" charset="-78"/>
              <a:cs typeface="Simplified Arabic Fixed" panose="02070309020205020404" pitchFamily="49" charset="-78"/>
            </a:endParaRPr>
          </a:p>
          <a:p>
            <a:pPr>
              <a:buFont typeface="Arial" panose="020B0604020202020204" pitchFamily="34" charset="0"/>
              <a:buChar char="•"/>
            </a:pPr>
            <a:r>
              <a:rPr lang="en-US" sz="3000" dirty="0">
                <a:cs typeface="Simplified Arabic Fixed" panose="02070309020205020404" pitchFamily="49" charset="-78"/>
              </a:rPr>
              <a:t>Medications should not be used as a form of restraint. </a:t>
            </a:r>
          </a:p>
          <a:p>
            <a:pPr>
              <a:buFont typeface="Arial" panose="020B0604020202020204" pitchFamily="34" charset="0"/>
              <a:buChar char="•"/>
            </a:pPr>
            <a:r>
              <a:rPr lang="en-US" sz="3000" dirty="0">
                <a:cs typeface="Simplified Arabic Fixed" panose="02070309020205020404" pitchFamily="49" charset="-78"/>
              </a:rPr>
              <a:t>Do not hide medications in food or give to the recipient without their knowledge.</a:t>
            </a:r>
          </a:p>
          <a:p>
            <a:pPr>
              <a:buFont typeface="Arial" panose="020B0604020202020204" pitchFamily="34" charset="0"/>
              <a:buChar char="•"/>
            </a:pPr>
            <a:r>
              <a:rPr lang="en-US" sz="3000" dirty="0">
                <a:cs typeface="Simplified Arabic Fixed" panose="02070309020205020404" pitchFamily="49" charset="-78"/>
              </a:rPr>
              <a:t>Recipients have the right to refuse medication and other treatment</a:t>
            </a:r>
          </a:p>
          <a:p>
            <a:pPr>
              <a:buFont typeface="Arial" panose="020B0604020202020204" pitchFamily="34" charset="0"/>
              <a:buChar char="•"/>
            </a:pPr>
            <a:r>
              <a:rPr lang="en-US" sz="3000" dirty="0">
                <a:cs typeface="Simplified Arabic Fixed" panose="02070309020205020404" pitchFamily="49" charset="-78"/>
              </a:rPr>
              <a:t>A doctor cannot write an order that supersedes law</a:t>
            </a:r>
          </a:p>
          <a:p>
            <a:endParaRPr lang="en-US" sz="3000" dirty="0"/>
          </a:p>
        </p:txBody>
      </p:sp>
      <p:sp>
        <p:nvSpPr>
          <p:cNvPr id="4" name="Text Placeholder 3"/>
          <p:cNvSpPr>
            <a:spLocks noGrp="1"/>
          </p:cNvSpPr>
          <p:nvPr>
            <p:ph type="body" sz="half" idx="2"/>
          </p:nvPr>
        </p:nvSpPr>
        <p:spPr>
          <a:xfrm>
            <a:off x="457200" y="2123333"/>
            <a:ext cx="3200400" cy="3164439"/>
          </a:xfrm>
        </p:spPr>
        <p:txBody>
          <a:bodyPr>
            <a:normAutofit/>
          </a:bodyPr>
          <a:lstStyle/>
          <a:p>
            <a:pPr algn="ctr"/>
            <a:r>
              <a:rPr lang="en-US" sz="3000" dirty="0"/>
              <a:t>RESTRAINT MHC 330.7400</a:t>
            </a:r>
          </a:p>
          <a:p>
            <a:pPr algn="ctr"/>
            <a:r>
              <a:rPr lang="en-US" sz="3000" dirty="0"/>
              <a:t>ADMINISTRATIVE RULE 330.7243</a:t>
            </a:r>
          </a:p>
        </p:txBody>
      </p:sp>
      <p:pic>
        <p:nvPicPr>
          <p:cNvPr id="5" name="Audio 4">
            <a:hlinkClick r:id="" action="ppaction://media"/>
            <a:extLst>
              <a:ext uri="{FF2B5EF4-FFF2-40B4-BE49-F238E27FC236}">
                <a16:creationId xmlns:a16="http://schemas.microsoft.com/office/drawing/2014/main" xmlns="" id="{F90E340D-BE83-B795-C1B0-387C35AA215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411149402"/>
      </p:ext>
    </p:extLst>
  </p:cSld>
  <p:clrMapOvr>
    <a:masterClrMapping/>
  </p:clrMapOvr>
  <mc:AlternateContent xmlns:mc="http://schemas.openxmlformats.org/markup-compatibility/2006" xmlns:p14="http://schemas.microsoft.com/office/powerpoint/2010/main">
    <mc:Choice Requires="p14">
      <p:transition spd="slow" p14:dur="2000" advTm="34306"/>
    </mc:Choice>
    <mc:Fallback xmlns="">
      <p:transition spd="slow" advTm="34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600" y="731519"/>
            <a:ext cx="6492240" cy="5868063"/>
          </a:xfrm>
        </p:spPr>
        <p:txBody>
          <a:bodyPr>
            <a:normAutofit/>
          </a:bodyPr>
          <a:lstStyle/>
          <a:p>
            <a:r>
              <a:rPr lang="en-US" sz="4000" b="1" i="1" u="sng" dirty="0">
                <a:cs typeface="Simplified Arabic Fixed" panose="02070309020205020404" pitchFamily="49" charset="-78"/>
              </a:rPr>
              <a:t>Appropriate Treatment</a:t>
            </a:r>
          </a:p>
          <a:p>
            <a:pPr>
              <a:spcAft>
                <a:spcPts val="1200"/>
              </a:spcAft>
              <a:buFont typeface="Arial" panose="020B0604020202020204" pitchFamily="34" charset="0"/>
              <a:buChar char="•"/>
            </a:pPr>
            <a:r>
              <a:rPr lang="en-US" sz="3000" dirty="0">
                <a:cs typeface="Simplified Arabic Fixed" panose="02070309020205020404" pitchFamily="49" charset="-78"/>
              </a:rPr>
              <a:t>Recipients have the right to adequate and appropriate treatment when receiving services</a:t>
            </a:r>
          </a:p>
          <a:p>
            <a:pPr>
              <a:spcAft>
                <a:spcPts val="1200"/>
              </a:spcAft>
              <a:buFont typeface="Arial" panose="020B0604020202020204" pitchFamily="34" charset="0"/>
              <a:buChar char="•"/>
            </a:pPr>
            <a:r>
              <a:rPr lang="en-US" sz="3000" dirty="0">
                <a:cs typeface="Simplified Arabic Fixed" panose="02070309020205020404" pitchFamily="49" charset="-78"/>
              </a:rPr>
              <a:t>A Person Centered Plan is a </a:t>
            </a:r>
            <a:r>
              <a:rPr lang="en-US" sz="3000" i="1" dirty="0">
                <a:cs typeface="Simplified Arabic Fixed" panose="02070309020205020404" pitchFamily="49" charset="-78"/>
              </a:rPr>
              <a:t>prescription for care</a:t>
            </a:r>
            <a:endParaRPr lang="en-US" sz="3000" dirty="0">
              <a:cs typeface="Simplified Arabic Fixed" panose="02070309020205020404" pitchFamily="49" charset="-78"/>
            </a:endParaRPr>
          </a:p>
          <a:p>
            <a:pPr>
              <a:spcAft>
                <a:spcPts val="1200"/>
              </a:spcAft>
              <a:buFont typeface="Arial" panose="020B0604020202020204" pitchFamily="34" charset="0"/>
              <a:buChar char="•"/>
            </a:pPr>
            <a:r>
              <a:rPr lang="en-US" sz="3000" dirty="0">
                <a:cs typeface="Simplified Arabic Fixed" panose="02070309020205020404" pitchFamily="49" charset="-78"/>
              </a:rPr>
              <a:t>Staff </a:t>
            </a:r>
            <a:r>
              <a:rPr lang="en-US" sz="3000" u="sng" dirty="0">
                <a:cs typeface="Simplified Arabic Fixed" panose="02070309020205020404" pitchFamily="49" charset="-78"/>
              </a:rPr>
              <a:t>MUST</a:t>
            </a:r>
            <a:r>
              <a:rPr lang="en-US" sz="3000" dirty="0">
                <a:cs typeface="Simplified Arabic Fixed" panose="02070309020205020404" pitchFamily="49" charset="-78"/>
              </a:rPr>
              <a:t> be familiar with each recipient’s Person Centered Plan</a:t>
            </a:r>
          </a:p>
          <a:p>
            <a:pPr>
              <a:spcAft>
                <a:spcPts val="1200"/>
              </a:spcAft>
              <a:buFont typeface="Arial" panose="020B0604020202020204" pitchFamily="34" charset="0"/>
              <a:buChar char="•"/>
            </a:pPr>
            <a:r>
              <a:rPr lang="en-US" sz="3000" dirty="0">
                <a:cs typeface="Simplified Arabic Fixed" panose="02070309020205020404" pitchFamily="49" charset="-78"/>
              </a:rPr>
              <a:t>FAILING to KNOW and FOLLOW a plan is a rights violation</a:t>
            </a:r>
          </a:p>
          <a:p>
            <a:endParaRPr lang="en-US" sz="3000" dirty="0"/>
          </a:p>
        </p:txBody>
      </p:sp>
      <p:sp>
        <p:nvSpPr>
          <p:cNvPr id="4" name="Text Placeholder 3"/>
          <p:cNvSpPr>
            <a:spLocks noGrp="1"/>
          </p:cNvSpPr>
          <p:nvPr>
            <p:ph type="body" sz="half" idx="2"/>
          </p:nvPr>
        </p:nvSpPr>
        <p:spPr>
          <a:xfrm>
            <a:off x="379927" y="2109835"/>
            <a:ext cx="3200400" cy="3111430"/>
          </a:xfrm>
        </p:spPr>
        <p:txBody>
          <a:bodyPr>
            <a:normAutofit/>
          </a:bodyPr>
          <a:lstStyle/>
          <a:p>
            <a:pPr algn="ctr"/>
            <a:r>
              <a:rPr lang="en-US" sz="3000" dirty="0"/>
              <a:t>MENTAL HEALTH SERVICES SUITED TO CONDITION  330.7080</a:t>
            </a:r>
          </a:p>
        </p:txBody>
      </p:sp>
      <p:pic>
        <p:nvPicPr>
          <p:cNvPr id="5" name="Audio 4">
            <a:hlinkClick r:id="" action="ppaction://media"/>
            <a:extLst>
              <a:ext uri="{FF2B5EF4-FFF2-40B4-BE49-F238E27FC236}">
                <a16:creationId xmlns:a16="http://schemas.microsoft.com/office/drawing/2014/main" xmlns="" id="{AFB864BF-97F5-3AED-6CFA-8924604B613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635447237"/>
      </p:ext>
    </p:extLst>
  </p:cSld>
  <p:clrMapOvr>
    <a:masterClrMapping/>
  </p:clrMapOvr>
  <mc:AlternateContent xmlns:mc="http://schemas.openxmlformats.org/markup-compatibility/2006" xmlns:p14="http://schemas.microsoft.com/office/powerpoint/2010/main">
    <mc:Choice Requires="p14">
      <p:transition spd="slow" p14:dur="2000" advTm="41387"/>
    </mc:Choice>
    <mc:Fallback xmlns="">
      <p:transition spd="slow" advTm="41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a:t>PERSON CENTERED PLAN</a:t>
            </a:r>
          </a:p>
        </p:txBody>
      </p:sp>
      <p:sp>
        <p:nvSpPr>
          <p:cNvPr id="3" name="Content Placeholder 2"/>
          <p:cNvSpPr>
            <a:spLocks noGrp="1"/>
          </p:cNvSpPr>
          <p:nvPr>
            <p:ph sz="half" idx="1"/>
          </p:nvPr>
        </p:nvSpPr>
        <p:spPr/>
        <p:txBody>
          <a:bodyPr>
            <a:normAutofit/>
          </a:bodyPr>
          <a:lstStyle/>
          <a:p>
            <a:r>
              <a:rPr lang="en-US" sz="3000" dirty="0">
                <a:cs typeface="Simplified Arabic Fixed" panose="02070309020205020404" pitchFamily="49" charset="-78"/>
              </a:rPr>
              <a:t>A process for planning and supporting a person receiving services that builds on a person’s desire to engage in activities that promote community life and honor’s his or her individual preferences, choices, and abilities</a:t>
            </a:r>
            <a:endParaRPr lang="en-US" sz="3000" dirty="0"/>
          </a:p>
        </p:txBody>
      </p:sp>
      <p:sp>
        <p:nvSpPr>
          <p:cNvPr id="4" name="Content Placeholder 3"/>
          <p:cNvSpPr>
            <a:spLocks noGrp="1"/>
          </p:cNvSpPr>
          <p:nvPr>
            <p:ph sz="half" idx="2"/>
          </p:nvPr>
        </p:nvSpPr>
        <p:spPr/>
        <p:txBody>
          <a:bodyPr/>
          <a:lstStyle/>
          <a:p>
            <a:pPr marL="285750" indent="-285750">
              <a:spcAft>
                <a:spcPts val="1200"/>
              </a:spcAft>
              <a:buFont typeface="Arial" panose="020B0604020202020204" pitchFamily="34" charset="0"/>
              <a:buChar char="•"/>
            </a:pPr>
            <a:r>
              <a:rPr lang="en-US" sz="2400" dirty="0">
                <a:cs typeface="Simplified Arabic Fixed" panose="02070309020205020404" pitchFamily="49" charset="-78"/>
              </a:rPr>
              <a:t>Highly individualized</a:t>
            </a:r>
          </a:p>
          <a:p>
            <a:pPr marL="285750" indent="-285750">
              <a:spcAft>
                <a:spcPts val="1200"/>
              </a:spcAft>
              <a:buFont typeface="Arial" panose="020B0604020202020204" pitchFamily="34" charset="0"/>
              <a:buChar char="•"/>
            </a:pPr>
            <a:r>
              <a:rPr lang="en-US" sz="2400" dirty="0">
                <a:cs typeface="Simplified Arabic Fixed" panose="02070309020205020404" pitchFamily="49" charset="-78"/>
              </a:rPr>
              <a:t>Presumes the individual is competent to direct the planning process</a:t>
            </a:r>
          </a:p>
          <a:p>
            <a:pPr marL="285750" indent="-285750">
              <a:spcAft>
                <a:spcPts val="1200"/>
              </a:spcAft>
              <a:buFont typeface="Arial" panose="020B0604020202020204" pitchFamily="34" charset="0"/>
              <a:buChar char="•"/>
            </a:pPr>
            <a:r>
              <a:rPr lang="en-US" sz="2400" dirty="0">
                <a:cs typeface="Simplified Arabic Fixed" panose="02070309020205020404" pitchFamily="49" charset="-78"/>
              </a:rPr>
              <a:t>Presumes the individual has the capacity to achieve goals and outcomes, and build a meaningful life in the community</a:t>
            </a:r>
          </a:p>
          <a:p>
            <a:endParaRPr lang="en-US"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4366" y="4425413"/>
            <a:ext cx="2020524" cy="1841491"/>
          </a:xfrm>
          <a:prstGeom prst="rect">
            <a:avLst/>
          </a:prstGeom>
        </p:spPr>
      </p:pic>
      <p:pic>
        <p:nvPicPr>
          <p:cNvPr id="7" name="Audio 6">
            <a:hlinkClick r:id="" action="ppaction://media"/>
            <a:extLst>
              <a:ext uri="{FF2B5EF4-FFF2-40B4-BE49-F238E27FC236}">
                <a16:creationId xmlns:a16="http://schemas.microsoft.com/office/drawing/2014/main" xmlns="" id="{2B8E67F6-B345-2D85-7760-B48DAFC8EE1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465039254"/>
      </p:ext>
    </p:extLst>
  </p:cSld>
  <p:clrMapOvr>
    <a:masterClrMapping/>
  </p:clrMapOvr>
  <mc:AlternateContent xmlns:mc="http://schemas.openxmlformats.org/markup-compatibility/2006" xmlns:p14="http://schemas.microsoft.com/office/powerpoint/2010/main">
    <mc:Choice Requires="p14">
      <p:transition spd="slow" p14:dur="2000" advTm="30590"/>
    </mc:Choice>
    <mc:Fallback xmlns="">
      <p:transition spd="slow" advTm="30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anim calcmode="lin" valueType="num">
                                      <p:cBhvr>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fade">
                                      <p:cBhvr>
                                        <p:cTn id="25" dur="1000"/>
                                        <p:tgtEl>
                                          <p:spTgt spid="4">
                                            <p:txEl>
                                              <p:pRg st="1" end="1"/>
                                            </p:txEl>
                                          </p:spTgt>
                                        </p:tgtEl>
                                      </p:cBhvr>
                                    </p:animEffect>
                                    <p:anim calcmode="lin" valueType="num">
                                      <p:cBhvr>
                                        <p:cTn id="2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fade">
                                      <p:cBhvr>
                                        <p:cTn id="32" dur="1000"/>
                                        <p:tgtEl>
                                          <p:spTgt spid="4">
                                            <p:txEl>
                                              <p:pRg st="2" end="2"/>
                                            </p:txEl>
                                          </p:spTgt>
                                        </p:tgtEl>
                                      </p:cBhvr>
                                    </p:animEffect>
                                    <p:anim calcmode="lin" valueType="num">
                                      <p:cBhvr>
                                        <p:cTn id="3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124186"/>
          </a:xfrm>
        </p:spPr>
        <p:txBody>
          <a:bodyPr>
            <a:normAutofit/>
          </a:bodyPr>
          <a:lstStyle/>
          <a:p>
            <a:pPr algn="ctr"/>
            <a:r>
              <a:rPr lang="en-US" sz="6000" dirty="0"/>
              <a:t>DIGNITY &amp; RESPECT</a:t>
            </a:r>
          </a:p>
        </p:txBody>
      </p:sp>
      <p:sp>
        <p:nvSpPr>
          <p:cNvPr id="5" name="Text Placeholder 4"/>
          <p:cNvSpPr>
            <a:spLocks noGrp="1"/>
          </p:cNvSpPr>
          <p:nvPr>
            <p:ph type="body" idx="1"/>
          </p:nvPr>
        </p:nvSpPr>
        <p:spPr>
          <a:xfrm>
            <a:off x="1097280" y="1846052"/>
            <a:ext cx="4937760" cy="518325"/>
          </a:xfrm>
        </p:spPr>
        <p:txBody>
          <a:bodyPr>
            <a:noAutofit/>
          </a:bodyPr>
          <a:lstStyle/>
          <a:p>
            <a:pPr algn="ctr"/>
            <a:r>
              <a:rPr lang="en-US" sz="4000" b="1" i="1" u="sng" dirty="0"/>
              <a:t>DIGNITY</a:t>
            </a:r>
          </a:p>
        </p:txBody>
      </p:sp>
      <p:sp>
        <p:nvSpPr>
          <p:cNvPr id="6" name="Content Placeholder 5"/>
          <p:cNvSpPr>
            <a:spLocks noGrp="1"/>
          </p:cNvSpPr>
          <p:nvPr>
            <p:ph sz="half" idx="2"/>
          </p:nvPr>
        </p:nvSpPr>
        <p:spPr>
          <a:xfrm>
            <a:off x="627017" y="2364377"/>
            <a:ext cx="5408023" cy="2641273"/>
          </a:xfrm>
        </p:spPr>
        <p:txBody>
          <a:bodyPr>
            <a:normAutofit fontScale="92500" lnSpcReduction="10000"/>
          </a:bodyPr>
          <a:lstStyle/>
          <a:p>
            <a:r>
              <a:rPr lang="en-US" sz="3000" dirty="0"/>
              <a:t>to be treated with esteem, honor, politeness; to be addressed in a manner that is not patronizing, condescending or demeaning; to be treated as an equal; to be treated the way any individual would like to be treated.</a:t>
            </a:r>
          </a:p>
          <a:p>
            <a:endParaRPr lang="en-US" sz="3000" dirty="0"/>
          </a:p>
          <a:p>
            <a:endParaRPr lang="en-US" dirty="0"/>
          </a:p>
          <a:p>
            <a:endParaRPr lang="en-US" dirty="0"/>
          </a:p>
        </p:txBody>
      </p:sp>
      <p:sp>
        <p:nvSpPr>
          <p:cNvPr id="7" name="Text Placeholder 6"/>
          <p:cNvSpPr>
            <a:spLocks noGrp="1"/>
          </p:cNvSpPr>
          <p:nvPr>
            <p:ph type="body" sz="quarter" idx="3"/>
          </p:nvPr>
        </p:nvSpPr>
        <p:spPr>
          <a:xfrm>
            <a:off x="6217920" y="1846052"/>
            <a:ext cx="4937760" cy="622828"/>
          </a:xfrm>
        </p:spPr>
        <p:txBody>
          <a:bodyPr>
            <a:normAutofit lnSpcReduction="10000"/>
          </a:bodyPr>
          <a:lstStyle/>
          <a:p>
            <a:pPr algn="ctr"/>
            <a:r>
              <a:rPr lang="en-US" sz="4000" b="1" i="1" u="sng" dirty="0"/>
              <a:t>RESPECT</a:t>
            </a:r>
          </a:p>
        </p:txBody>
      </p:sp>
      <p:sp>
        <p:nvSpPr>
          <p:cNvPr id="8" name="Content Placeholder 7"/>
          <p:cNvSpPr>
            <a:spLocks noGrp="1"/>
          </p:cNvSpPr>
          <p:nvPr>
            <p:ph sz="quarter" idx="4"/>
          </p:nvPr>
        </p:nvSpPr>
        <p:spPr>
          <a:xfrm>
            <a:off x="6217919" y="2364377"/>
            <a:ext cx="5434149" cy="2641273"/>
          </a:xfrm>
        </p:spPr>
        <p:txBody>
          <a:bodyPr>
            <a:normAutofit fontScale="92500"/>
          </a:bodyPr>
          <a:lstStyle/>
          <a:p>
            <a:r>
              <a:rPr lang="en-US" sz="3000" dirty="0"/>
              <a:t>to show deferential regard for; to be treated with esteem, concern, consideration or appreciation; to protect the individual’s privacy; to be sensitive to cultural differences; to allow an individual to make choices.</a:t>
            </a:r>
          </a:p>
          <a:p>
            <a:endParaRPr lang="en-US" dirty="0"/>
          </a:p>
        </p:txBody>
      </p:sp>
      <p:sp>
        <p:nvSpPr>
          <p:cNvPr id="9" name="TextBox 8"/>
          <p:cNvSpPr txBox="1"/>
          <p:nvPr/>
        </p:nvSpPr>
        <p:spPr>
          <a:xfrm>
            <a:off x="1385766" y="5005650"/>
            <a:ext cx="9298547" cy="1477328"/>
          </a:xfrm>
          <a:prstGeom prst="rect">
            <a:avLst/>
          </a:prstGeom>
          <a:noFill/>
        </p:spPr>
        <p:txBody>
          <a:bodyPr wrap="square" rtlCol="0">
            <a:spAutoFit/>
          </a:bodyPr>
          <a:lstStyle/>
          <a:p>
            <a:r>
              <a:rPr lang="en-US" dirty="0"/>
              <a:t>FAMILY DIGNITY AND RESPECT MHC 330.7111</a:t>
            </a:r>
          </a:p>
          <a:p>
            <a:r>
              <a:rPr lang="en-US" dirty="0"/>
              <a:t>Treatment with dignity and respect shall be further clarified by the recipient or family member, and considered in light of the specific incident, treatment goals, safety concerns, laws and standards, and what a reasonable person would expect under similar circumstances.</a:t>
            </a:r>
          </a:p>
          <a:p>
            <a:endParaRPr lang="en-US" dirty="0"/>
          </a:p>
        </p:txBody>
      </p:sp>
      <p:pic>
        <p:nvPicPr>
          <p:cNvPr id="4" name="Audio 3">
            <a:hlinkClick r:id="" action="ppaction://media"/>
            <a:extLst>
              <a:ext uri="{FF2B5EF4-FFF2-40B4-BE49-F238E27FC236}">
                <a16:creationId xmlns:a16="http://schemas.microsoft.com/office/drawing/2014/main" xmlns="" id="{6C087069-D341-99D9-52D0-FC4CE0C705B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4280561864"/>
      </p:ext>
    </p:extLst>
  </p:cSld>
  <p:clrMapOvr>
    <a:masterClrMapping/>
  </p:clrMapOvr>
  <mc:AlternateContent xmlns:mc="http://schemas.openxmlformats.org/markup-compatibility/2006" xmlns:p14="http://schemas.microsoft.com/office/powerpoint/2010/main">
    <mc:Choice Requires="p14">
      <p:transition spd="slow" p14:dur="2000" advTm="20931"/>
    </mc:Choice>
    <mc:Fallback xmlns="">
      <p:transition spd="slow" advTm="20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00"/>
                                        <p:tgtEl>
                                          <p:spTgt spid="6">
                                            <p:txEl>
                                              <p:pRg st="0" end="0"/>
                                            </p:txEl>
                                          </p:spTgt>
                                        </p:tgtEl>
                                      </p:cBhvr>
                                    </p:animEffect>
                                    <p:anim calcmode="lin" valueType="num">
                                      <p:cBhvr>
                                        <p:cTn id="1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1000"/>
                                        <p:tgtEl>
                                          <p:spTgt spid="7">
                                            <p:txEl>
                                              <p:pRg st="0" end="0"/>
                                            </p:txEl>
                                          </p:spTgt>
                                        </p:tgtEl>
                                      </p:cBhvr>
                                    </p:animEffect>
                                    <p:anim calcmode="lin" valueType="num">
                                      <p:cBhvr>
                                        <p:cTn id="2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fade">
                                      <p:cBhvr>
                                        <p:cTn id="31" dur="1000"/>
                                        <p:tgtEl>
                                          <p:spTgt spid="8">
                                            <p:txEl>
                                              <p:pRg st="0" end="0"/>
                                            </p:txEl>
                                          </p:spTgt>
                                        </p:tgtEl>
                                      </p:cBhvr>
                                    </p:animEffect>
                                    <p:anim calcmode="lin" valueType="num">
                                      <p:cBhvr>
                                        <p:cTn id="3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4"/>
                </p:tgtEl>
              </p:cMediaNode>
            </p:audio>
          </p:childTnLst>
        </p:cTn>
      </p:par>
    </p:tnLst>
    <p:bldLst>
      <p:bldP spid="5" grpId="0" build="p"/>
      <p:bldP spid="6" grpId="0" build="p"/>
      <p:bldP spid="7" grpId="0" build="p"/>
      <p:bldP spid="8" grpId="0" build="p"/>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045808"/>
          </a:xfrm>
        </p:spPr>
        <p:txBody>
          <a:bodyPr>
            <a:normAutofit/>
          </a:bodyPr>
          <a:lstStyle/>
          <a:p>
            <a:pPr algn="ctr"/>
            <a:r>
              <a:rPr lang="en-US" sz="6000" dirty="0"/>
              <a:t>EXAMPLES</a:t>
            </a:r>
          </a:p>
        </p:txBody>
      </p:sp>
      <p:sp>
        <p:nvSpPr>
          <p:cNvPr id="3" name="Content Placeholder 2"/>
          <p:cNvSpPr>
            <a:spLocks noGrp="1"/>
          </p:cNvSpPr>
          <p:nvPr>
            <p:ph sz="half" idx="1"/>
          </p:nvPr>
        </p:nvSpPr>
        <p:spPr>
          <a:xfrm>
            <a:off x="770709" y="1845734"/>
            <a:ext cx="5264329" cy="4023360"/>
          </a:xfrm>
        </p:spPr>
        <p:txBody>
          <a:bodyPr>
            <a:normAutofit lnSpcReduction="10000"/>
          </a:bodyPr>
          <a:lstStyle/>
          <a:p>
            <a:pPr>
              <a:buFont typeface="Arial" panose="020B0604020202020204" pitchFamily="34" charset="0"/>
              <a:buChar char="•"/>
            </a:pPr>
            <a:r>
              <a:rPr lang="en-US" sz="3000" dirty="0">
                <a:cs typeface="Arial" panose="020B0604020202020204" pitchFamily="34" charset="0"/>
              </a:rPr>
              <a:t>Talking in a calm and kind tone of voice</a:t>
            </a:r>
          </a:p>
          <a:p>
            <a:pPr>
              <a:buFont typeface="Arial" panose="020B0604020202020204" pitchFamily="34" charset="0"/>
              <a:buChar char="•"/>
            </a:pPr>
            <a:r>
              <a:rPr lang="en-US" sz="3000" dirty="0">
                <a:cs typeface="Arial" panose="020B0604020202020204" pitchFamily="34" charset="0"/>
              </a:rPr>
              <a:t>Getting angry without showing it</a:t>
            </a:r>
          </a:p>
          <a:p>
            <a:pPr>
              <a:buFont typeface="Arial" panose="020B0604020202020204" pitchFamily="34" charset="0"/>
              <a:buChar char="•"/>
            </a:pPr>
            <a:r>
              <a:rPr lang="en-US" sz="3000" dirty="0">
                <a:cs typeface="Arial" panose="020B0604020202020204" pitchFamily="34" charset="0"/>
              </a:rPr>
              <a:t>Not calling recipients by pet names</a:t>
            </a:r>
          </a:p>
          <a:p>
            <a:pPr>
              <a:buFont typeface="Arial" panose="020B0604020202020204" pitchFamily="34" charset="0"/>
              <a:buChar char="•"/>
            </a:pPr>
            <a:r>
              <a:rPr lang="en-US" sz="3000" dirty="0">
                <a:cs typeface="Arial" panose="020B0604020202020204" pitchFamily="34" charset="0"/>
              </a:rPr>
              <a:t>Being patient with recipients</a:t>
            </a:r>
          </a:p>
          <a:p>
            <a:pPr>
              <a:buFont typeface="Arial" panose="020B0604020202020204" pitchFamily="34" charset="0"/>
              <a:buChar char="•"/>
            </a:pPr>
            <a:r>
              <a:rPr lang="en-US" sz="3000" dirty="0">
                <a:cs typeface="Arial" panose="020B0604020202020204" pitchFamily="34" charset="0"/>
              </a:rPr>
              <a:t>Not discussing personal issues with recipients</a:t>
            </a:r>
          </a:p>
          <a:p>
            <a:pPr>
              <a:buFont typeface="Arial" panose="020B0604020202020204" pitchFamily="34" charset="0"/>
              <a:buChar char="•"/>
            </a:pPr>
            <a:endParaRPr lang="en-US" dirty="0">
              <a:latin typeface="Simplified Arabic Fixed" panose="02070309020205020404" pitchFamily="49" charset="-78"/>
              <a:cs typeface="Simplified Arabic Fixed" panose="02070309020205020404" pitchFamily="49" charset="-78"/>
            </a:endParaRPr>
          </a:p>
          <a:p>
            <a:endParaRPr lang="en-US" dirty="0"/>
          </a:p>
        </p:txBody>
      </p:sp>
      <p:sp>
        <p:nvSpPr>
          <p:cNvPr id="4" name="Content Placeholder 3"/>
          <p:cNvSpPr>
            <a:spLocks noGrp="1"/>
          </p:cNvSpPr>
          <p:nvPr>
            <p:ph sz="half" idx="2"/>
          </p:nvPr>
        </p:nvSpPr>
        <p:spPr>
          <a:xfrm>
            <a:off x="6217920" y="1845735"/>
            <a:ext cx="5603966" cy="4023360"/>
          </a:xfrm>
        </p:spPr>
        <p:txBody>
          <a:bodyPr>
            <a:noAutofit/>
          </a:bodyPr>
          <a:lstStyle/>
          <a:p>
            <a:pPr>
              <a:buFont typeface="Arial" panose="020B0604020202020204" pitchFamily="34" charset="0"/>
              <a:buChar char="•"/>
            </a:pPr>
            <a:r>
              <a:rPr lang="en-US" sz="3000" dirty="0">
                <a:cs typeface="Simplified Arabic Fixed" panose="02070309020205020404" pitchFamily="49" charset="-78"/>
              </a:rPr>
              <a:t>Protecting the privacy of recipients </a:t>
            </a:r>
          </a:p>
          <a:p>
            <a:pPr>
              <a:buFont typeface="Arial" panose="020B0604020202020204" pitchFamily="34" charset="0"/>
              <a:buChar char="•"/>
            </a:pPr>
            <a:r>
              <a:rPr lang="en-US" sz="3000" dirty="0">
                <a:cs typeface="Simplified Arabic Fixed" panose="02070309020205020404" pitchFamily="49" charset="-78"/>
              </a:rPr>
              <a:t>Treating recipients as your equals</a:t>
            </a:r>
          </a:p>
          <a:p>
            <a:pPr>
              <a:buFont typeface="Arial" panose="020B0604020202020204" pitchFamily="34" charset="0"/>
              <a:buChar char="•"/>
            </a:pPr>
            <a:r>
              <a:rPr lang="en-US" sz="3000" dirty="0">
                <a:cs typeface="Simplified Arabic Fixed" panose="02070309020205020404" pitchFamily="49" charset="-78"/>
              </a:rPr>
              <a:t>Allowing recipients to make choices</a:t>
            </a:r>
          </a:p>
          <a:p>
            <a:pPr>
              <a:buFont typeface="Arial" panose="020B0604020202020204" pitchFamily="34" charset="0"/>
              <a:buChar char="•"/>
            </a:pPr>
            <a:r>
              <a:rPr lang="en-US" sz="3000" dirty="0">
                <a:cs typeface="Simplified Arabic Fixed" panose="02070309020205020404" pitchFamily="49" charset="-78"/>
              </a:rPr>
              <a:t>Treating recipients with esteem, honor and politeness</a:t>
            </a:r>
          </a:p>
          <a:p>
            <a:pPr>
              <a:buFont typeface="Arial" panose="020B0604020202020204" pitchFamily="34" charset="0"/>
              <a:buChar char="•"/>
            </a:pPr>
            <a:r>
              <a:rPr lang="en-US" sz="3000" dirty="0">
                <a:cs typeface="Simplified Arabic Fixed" panose="02070309020205020404" pitchFamily="49" charset="-78"/>
              </a:rPr>
              <a:t>Treating recipients in an age appropriate manner</a:t>
            </a:r>
          </a:p>
          <a:p>
            <a:endParaRPr lang="en-US" sz="3000" dirty="0"/>
          </a:p>
        </p:txBody>
      </p:sp>
      <p:pic>
        <p:nvPicPr>
          <p:cNvPr id="6" name="Audio 5">
            <a:hlinkClick r:id="" action="ppaction://media"/>
            <a:extLst>
              <a:ext uri="{FF2B5EF4-FFF2-40B4-BE49-F238E27FC236}">
                <a16:creationId xmlns:a16="http://schemas.microsoft.com/office/drawing/2014/main" xmlns="" id="{E4B66342-053C-956D-E7E4-738336D9CA9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659217599"/>
      </p:ext>
    </p:extLst>
  </p:cSld>
  <p:clrMapOvr>
    <a:masterClrMapping/>
  </p:clrMapOvr>
  <mc:AlternateContent xmlns:mc="http://schemas.openxmlformats.org/markup-compatibility/2006" xmlns:p14="http://schemas.microsoft.com/office/powerpoint/2010/main">
    <mc:Choice Requires="p14">
      <p:transition spd="slow" p14:dur="2000" advTm="28546"/>
    </mc:Choice>
    <mc:Fallback xmlns="">
      <p:transition spd="slow" advTm="28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 calcmode="lin" valueType="num">
                                      <p:cBhvr additive="base">
                                        <p:cTn id="4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
                                            <p:txEl>
                                              <p:pRg st="1" end="1"/>
                                            </p:txEl>
                                          </p:spTgt>
                                        </p:tgtEl>
                                        <p:attrNameLst>
                                          <p:attrName>style.visibility</p:attrName>
                                        </p:attrNameLst>
                                      </p:cBhvr>
                                      <p:to>
                                        <p:strVal val="visible"/>
                                      </p:to>
                                    </p:set>
                                    <p:anim calcmode="lin" valueType="num">
                                      <p:cBhvr additive="base">
                                        <p:cTn id="4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
                                            <p:txEl>
                                              <p:pRg st="2" end="2"/>
                                            </p:txEl>
                                          </p:spTgt>
                                        </p:tgtEl>
                                        <p:attrNameLst>
                                          <p:attrName>style.visibility</p:attrName>
                                        </p:attrNameLst>
                                      </p:cBhvr>
                                      <p:to>
                                        <p:strVal val="visible"/>
                                      </p:to>
                                    </p:set>
                                    <p:anim calcmode="lin" valueType="num">
                                      <p:cBhvr additive="base">
                                        <p:cTn id="5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4">
                                            <p:txEl>
                                              <p:pRg st="3" end="3"/>
                                            </p:txEl>
                                          </p:spTgt>
                                        </p:tgtEl>
                                        <p:attrNameLst>
                                          <p:attrName>style.visibility</p:attrName>
                                        </p:attrNameLst>
                                      </p:cBhvr>
                                      <p:to>
                                        <p:strVal val="visible"/>
                                      </p:to>
                                    </p:set>
                                    <p:anim calcmode="lin" valueType="num">
                                      <p:cBhvr additive="base">
                                        <p:cTn id="5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4">
                                            <p:txEl>
                                              <p:pRg st="4" end="4"/>
                                            </p:txEl>
                                          </p:spTgt>
                                        </p:tgtEl>
                                        <p:attrNameLst>
                                          <p:attrName>style.visibility</p:attrName>
                                        </p:attrNameLst>
                                      </p:cBhvr>
                                      <p:to>
                                        <p:strVal val="visible"/>
                                      </p:to>
                                    </p:set>
                                    <p:anim calcmode="lin" valueType="num">
                                      <p:cBhvr additive="base">
                                        <p:cTn id="6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97280" y="286604"/>
            <a:ext cx="10058400" cy="1124186"/>
          </a:xfrm>
        </p:spPr>
        <p:txBody>
          <a:bodyPr>
            <a:normAutofit/>
          </a:bodyPr>
          <a:lstStyle/>
          <a:p>
            <a:pPr algn="ctr"/>
            <a:r>
              <a:rPr lang="en-US" sz="6000" dirty="0"/>
              <a:t>ABSOLUTE vs. LIMITED RIGHTS</a:t>
            </a:r>
          </a:p>
        </p:txBody>
      </p:sp>
      <p:sp>
        <p:nvSpPr>
          <p:cNvPr id="6" name="Text Placeholder 5"/>
          <p:cNvSpPr>
            <a:spLocks noGrp="1"/>
          </p:cNvSpPr>
          <p:nvPr>
            <p:ph type="body" idx="1"/>
          </p:nvPr>
        </p:nvSpPr>
        <p:spPr>
          <a:xfrm>
            <a:off x="326571" y="1846052"/>
            <a:ext cx="5708469" cy="736282"/>
          </a:xfrm>
        </p:spPr>
        <p:txBody>
          <a:bodyPr>
            <a:normAutofit/>
          </a:bodyPr>
          <a:lstStyle/>
          <a:p>
            <a:pPr algn="ctr"/>
            <a:r>
              <a:rPr lang="en-US" sz="3000" dirty="0"/>
              <a:t>ABSOLUTE-CANNOT BE LIMITED</a:t>
            </a:r>
          </a:p>
        </p:txBody>
      </p:sp>
      <p:sp>
        <p:nvSpPr>
          <p:cNvPr id="7" name="Content Placeholder 6"/>
          <p:cNvSpPr>
            <a:spLocks noGrp="1"/>
          </p:cNvSpPr>
          <p:nvPr>
            <p:ph sz="half" idx="2"/>
          </p:nvPr>
        </p:nvSpPr>
        <p:spPr>
          <a:xfrm>
            <a:off x="561703" y="2416629"/>
            <a:ext cx="5473337" cy="3958045"/>
          </a:xfrm>
        </p:spPr>
        <p:txBody>
          <a:bodyPr>
            <a:normAutofit/>
          </a:bodyPr>
          <a:lstStyle/>
          <a:p>
            <a:pPr>
              <a:buFont typeface="Arial" panose="020B0604020202020204" pitchFamily="34" charset="0"/>
              <a:buChar char="•"/>
            </a:pPr>
            <a:r>
              <a:rPr lang="en-US" dirty="0">
                <a:cs typeface="Simplified Arabic Fixed" panose="02070309020205020404" pitchFamily="49" charset="-78"/>
              </a:rPr>
              <a:t>Freedom from abuse and neglect</a:t>
            </a:r>
          </a:p>
          <a:p>
            <a:pPr>
              <a:buFont typeface="Arial" panose="020B0604020202020204" pitchFamily="34" charset="0"/>
              <a:buChar char="•"/>
            </a:pPr>
            <a:r>
              <a:rPr lang="en-US" dirty="0">
                <a:cs typeface="Simplified Arabic Fixed" panose="02070309020205020404" pitchFamily="49" charset="-78"/>
              </a:rPr>
              <a:t>Treatment suited to condition</a:t>
            </a:r>
          </a:p>
          <a:p>
            <a:pPr>
              <a:buFont typeface="Arial" panose="020B0604020202020204" pitchFamily="34" charset="0"/>
              <a:buChar char="•"/>
            </a:pPr>
            <a:r>
              <a:rPr lang="en-US" dirty="0">
                <a:cs typeface="Simplified Arabic Fixed" panose="02070309020205020404" pitchFamily="49" charset="-78"/>
              </a:rPr>
              <a:t>Dignity and respect</a:t>
            </a:r>
          </a:p>
          <a:p>
            <a:pPr>
              <a:buFont typeface="Arial" panose="020B0604020202020204" pitchFamily="34" charset="0"/>
              <a:buChar char="•"/>
            </a:pPr>
            <a:r>
              <a:rPr lang="en-US" dirty="0">
                <a:cs typeface="Simplified Arabic Fixed" panose="02070309020205020404" pitchFamily="49" charset="-78"/>
              </a:rPr>
              <a:t>Safe, sanitary, and humane treatment environment</a:t>
            </a:r>
          </a:p>
          <a:p>
            <a:pPr>
              <a:buFont typeface="Arial" panose="020B0604020202020204" pitchFamily="34" charset="0"/>
              <a:buChar char="•"/>
            </a:pPr>
            <a:r>
              <a:rPr lang="en-US" dirty="0">
                <a:cs typeface="Simplified Arabic Fixed" panose="02070309020205020404" pitchFamily="49" charset="-78"/>
              </a:rPr>
              <a:t>An individual plan of service via the PCP</a:t>
            </a:r>
          </a:p>
          <a:p>
            <a:pPr>
              <a:buFont typeface="Arial" panose="020B0604020202020204" pitchFamily="34" charset="0"/>
              <a:buChar char="•"/>
            </a:pPr>
            <a:r>
              <a:rPr lang="en-US" dirty="0">
                <a:cs typeface="Simplified Arabic Fixed" panose="02070309020205020404" pitchFamily="49" charset="-78"/>
              </a:rPr>
              <a:t>Contact with attorneys or others regarding legal matters</a:t>
            </a:r>
          </a:p>
          <a:p>
            <a:pPr>
              <a:buFont typeface="Arial" panose="020B0604020202020204" pitchFamily="34" charset="0"/>
              <a:buChar char="•"/>
            </a:pPr>
            <a:r>
              <a:rPr lang="en-US" dirty="0">
                <a:cs typeface="Simplified Arabic Fixed" panose="02070309020205020404" pitchFamily="49" charset="-78"/>
              </a:rPr>
              <a:t>Access to records</a:t>
            </a:r>
          </a:p>
          <a:p>
            <a:pPr>
              <a:buFont typeface="Arial" panose="020B0604020202020204" pitchFamily="34" charset="0"/>
              <a:buChar char="•"/>
            </a:pPr>
            <a:r>
              <a:rPr lang="en-US" dirty="0">
                <a:cs typeface="Simplified Arabic Fixed" panose="02070309020205020404" pitchFamily="49" charset="-78"/>
              </a:rPr>
              <a:t>Access to Recipient Rights</a:t>
            </a:r>
          </a:p>
        </p:txBody>
      </p:sp>
      <p:sp>
        <p:nvSpPr>
          <p:cNvPr id="8" name="Text Placeholder 7"/>
          <p:cNvSpPr>
            <a:spLocks noGrp="1"/>
          </p:cNvSpPr>
          <p:nvPr>
            <p:ph type="body" sz="quarter" idx="3"/>
          </p:nvPr>
        </p:nvSpPr>
        <p:spPr>
          <a:xfrm>
            <a:off x="6217919" y="1846052"/>
            <a:ext cx="5747657" cy="736282"/>
          </a:xfrm>
        </p:spPr>
        <p:txBody>
          <a:bodyPr>
            <a:normAutofit/>
          </a:bodyPr>
          <a:lstStyle/>
          <a:p>
            <a:pPr algn="ctr"/>
            <a:r>
              <a:rPr lang="en-US" sz="3000" dirty="0"/>
              <a:t>LIMITED-CAN BE LIMITED</a:t>
            </a:r>
          </a:p>
        </p:txBody>
      </p:sp>
      <p:sp>
        <p:nvSpPr>
          <p:cNvPr id="9" name="Content Placeholder 8"/>
          <p:cNvSpPr>
            <a:spLocks noGrp="1"/>
          </p:cNvSpPr>
          <p:nvPr>
            <p:ph sz="quarter" idx="4"/>
          </p:nvPr>
        </p:nvSpPr>
        <p:spPr>
          <a:xfrm>
            <a:off x="6217919" y="2416629"/>
            <a:ext cx="5590903" cy="3958045"/>
          </a:xfrm>
        </p:spPr>
        <p:txBody>
          <a:bodyPr>
            <a:normAutofit/>
          </a:bodyPr>
          <a:lstStyle/>
          <a:p>
            <a:pPr>
              <a:buFont typeface="Arial" panose="020B0604020202020204" pitchFamily="34" charset="0"/>
              <a:buChar char="•"/>
            </a:pPr>
            <a:r>
              <a:rPr lang="en-US" dirty="0">
                <a:cs typeface="Simplified Arabic Fixed" panose="02070309020205020404" pitchFamily="49" charset="-78"/>
              </a:rPr>
              <a:t>Communication by mail, phone, and/or visits</a:t>
            </a:r>
          </a:p>
          <a:p>
            <a:pPr>
              <a:buFont typeface="Arial" panose="020B0604020202020204" pitchFamily="34" charset="0"/>
              <a:buChar char="•"/>
            </a:pPr>
            <a:r>
              <a:rPr lang="en-US" dirty="0">
                <a:cs typeface="Simplified Arabic Fixed" panose="02070309020205020404" pitchFamily="49" charset="-78"/>
              </a:rPr>
              <a:t>Access to personal property</a:t>
            </a:r>
          </a:p>
          <a:p>
            <a:pPr>
              <a:buFont typeface="Arial" panose="020B0604020202020204" pitchFamily="34" charset="0"/>
              <a:buChar char="•"/>
            </a:pPr>
            <a:r>
              <a:rPr lang="en-US" dirty="0">
                <a:cs typeface="Simplified Arabic Fixed" panose="02070309020205020404" pitchFamily="49" charset="-78"/>
              </a:rPr>
              <a:t>Access to money</a:t>
            </a:r>
          </a:p>
          <a:p>
            <a:pPr>
              <a:buFont typeface="Arial" panose="020B0604020202020204" pitchFamily="34" charset="0"/>
              <a:buChar char="•"/>
            </a:pPr>
            <a:r>
              <a:rPr lang="en-US" dirty="0">
                <a:cs typeface="Simplified Arabic Fixed" panose="02070309020205020404" pitchFamily="49" charset="-78"/>
              </a:rPr>
              <a:t>Freedom of movement</a:t>
            </a:r>
          </a:p>
          <a:p>
            <a:pPr>
              <a:buFont typeface="Arial" panose="020B0604020202020204" pitchFamily="34" charset="0"/>
              <a:buChar char="•"/>
            </a:pPr>
            <a:r>
              <a:rPr lang="en-US" dirty="0">
                <a:cs typeface="Simplified Arabic Fixed" panose="02070309020205020404" pitchFamily="49" charset="-78"/>
              </a:rPr>
              <a:t>Confidentiality/privilege</a:t>
            </a:r>
          </a:p>
          <a:p>
            <a:pPr>
              <a:buFont typeface="Arial" panose="020B0604020202020204" pitchFamily="34" charset="0"/>
              <a:buChar char="•"/>
            </a:pPr>
            <a:r>
              <a:rPr lang="en-US" dirty="0">
                <a:cs typeface="Simplified Arabic Fixed" panose="02070309020205020404" pitchFamily="49" charset="-78"/>
              </a:rPr>
              <a:t>Consent to treatment</a:t>
            </a:r>
          </a:p>
          <a:p>
            <a:pPr marL="0" indent="0" algn="ctr"/>
            <a:r>
              <a:rPr lang="en-US" dirty="0">
                <a:cs typeface="Simplified Arabic Fixed" panose="02070309020205020404" pitchFamily="49" charset="-78"/>
              </a:rPr>
              <a:t>MUST IDENTIFY MEASURES TO REDUCE OR ELIMINATE BEHAVIOR </a:t>
            </a:r>
          </a:p>
          <a:p>
            <a:endParaRPr lang="en-US" dirty="0"/>
          </a:p>
        </p:txBody>
      </p:sp>
      <p:pic>
        <p:nvPicPr>
          <p:cNvPr id="3" name="Audio 2">
            <a:hlinkClick r:id="" action="ppaction://media"/>
            <a:extLst>
              <a:ext uri="{FF2B5EF4-FFF2-40B4-BE49-F238E27FC236}">
                <a16:creationId xmlns:a16="http://schemas.microsoft.com/office/drawing/2014/main" xmlns="" id="{F8DC6FDA-5527-5891-3120-FEB09BA2938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868988899"/>
      </p:ext>
    </p:extLst>
  </p:cSld>
  <p:clrMapOvr>
    <a:masterClrMapping/>
  </p:clrMapOvr>
  <mc:AlternateContent xmlns:mc="http://schemas.openxmlformats.org/markup-compatibility/2006" xmlns:p14="http://schemas.microsoft.com/office/powerpoint/2010/main">
    <mc:Choice Requires="p14">
      <p:transition spd="slow" p14:dur="2000" advTm="75149"/>
    </mc:Choice>
    <mc:Fallback xmlns="">
      <p:transition spd="slow" advTm="75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 calcmode="lin" valueType="num">
                                      <p:cBhvr additive="base">
                                        <p:cTn id="2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 calcmode="lin" valueType="num">
                                      <p:cBhvr additive="base">
                                        <p:cTn id="2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 calcmode="lin" valueType="num">
                                      <p:cBhvr additive="base">
                                        <p:cTn id="3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
                                            <p:txEl>
                                              <p:pRg st="4" end="4"/>
                                            </p:txEl>
                                          </p:spTgt>
                                        </p:tgtEl>
                                        <p:attrNameLst>
                                          <p:attrName>style.visibility</p:attrName>
                                        </p:attrNameLst>
                                      </p:cBhvr>
                                      <p:to>
                                        <p:strVal val="visible"/>
                                      </p:to>
                                    </p:set>
                                    <p:anim calcmode="lin" valueType="num">
                                      <p:cBhvr additive="base">
                                        <p:cTn id="4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
                                            <p:txEl>
                                              <p:pRg st="5" end="5"/>
                                            </p:txEl>
                                          </p:spTgt>
                                        </p:tgtEl>
                                        <p:attrNameLst>
                                          <p:attrName>style.visibility</p:attrName>
                                        </p:attrNameLst>
                                      </p:cBhvr>
                                      <p:to>
                                        <p:strVal val="visible"/>
                                      </p:to>
                                    </p:set>
                                    <p:anim calcmode="lin" valueType="num">
                                      <p:cBhvr additive="base">
                                        <p:cTn id="4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
                                            <p:txEl>
                                              <p:pRg st="6" end="6"/>
                                            </p:txEl>
                                          </p:spTgt>
                                        </p:tgtEl>
                                        <p:attrNameLst>
                                          <p:attrName>style.visibility</p:attrName>
                                        </p:attrNameLst>
                                      </p:cBhvr>
                                      <p:to>
                                        <p:strVal val="visible"/>
                                      </p:to>
                                    </p:set>
                                    <p:anim calcmode="lin" valueType="num">
                                      <p:cBhvr additive="base">
                                        <p:cTn id="5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7">
                                            <p:txEl>
                                              <p:pRg st="7" end="7"/>
                                            </p:txEl>
                                          </p:spTgt>
                                        </p:tgtEl>
                                        <p:attrNameLst>
                                          <p:attrName>style.visibility</p:attrName>
                                        </p:attrNameLst>
                                      </p:cBhvr>
                                      <p:to>
                                        <p:strVal val="visible"/>
                                      </p:to>
                                    </p:set>
                                    <p:anim calcmode="lin" valueType="num">
                                      <p:cBhvr additive="base">
                                        <p:cTn id="5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8">
                                            <p:txEl>
                                              <p:pRg st="0" end="0"/>
                                            </p:txEl>
                                          </p:spTgt>
                                        </p:tgtEl>
                                        <p:attrNameLst>
                                          <p:attrName>style.visibility</p:attrName>
                                        </p:attrNameLst>
                                      </p:cBhvr>
                                      <p:to>
                                        <p:strVal val="visible"/>
                                      </p:to>
                                    </p:set>
                                    <p:anim calcmode="lin" valueType="num">
                                      <p:cBhvr additive="base">
                                        <p:cTn id="6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9">
                                            <p:txEl>
                                              <p:pRg st="0" end="0"/>
                                            </p:txEl>
                                          </p:spTgt>
                                        </p:tgtEl>
                                        <p:attrNameLst>
                                          <p:attrName>style.visibility</p:attrName>
                                        </p:attrNameLst>
                                      </p:cBhvr>
                                      <p:to>
                                        <p:strVal val="visible"/>
                                      </p:to>
                                    </p:set>
                                    <p:anim calcmode="lin" valueType="num">
                                      <p:cBhvr additive="base">
                                        <p:cTn id="7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9">
                                            <p:txEl>
                                              <p:pRg st="1" end="1"/>
                                            </p:txEl>
                                          </p:spTgt>
                                        </p:tgtEl>
                                        <p:attrNameLst>
                                          <p:attrName>style.visibility</p:attrName>
                                        </p:attrNameLst>
                                      </p:cBhvr>
                                      <p:to>
                                        <p:strVal val="visible"/>
                                      </p:to>
                                    </p:set>
                                    <p:anim calcmode="lin" valueType="num">
                                      <p:cBhvr additive="base">
                                        <p:cTn id="7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9">
                                            <p:txEl>
                                              <p:pRg st="2" end="2"/>
                                            </p:txEl>
                                          </p:spTgt>
                                        </p:tgtEl>
                                        <p:attrNameLst>
                                          <p:attrName>style.visibility</p:attrName>
                                        </p:attrNameLst>
                                      </p:cBhvr>
                                      <p:to>
                                        <p:strVal val="visible"/>
                                      </p:to>
                                    </p:set>
                                    <p:anim calcmode="lin" valueType="num">
                                      <p:cBhvr additive="base">
                                        <p:cTn id="8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9">
                                            <p:txEl>
                                              <p:pRg st="3" end="3"/>
                                            </p:txEl>
                                          </p:spTgt>
                                        </p:tgtEl>
                                        <p:attrNameLst>
                                          <p:attrName>style.visibility</p:attrName>
                                        </p:attrNameLst>
                                      </p:cBhvr>
                                      <p:to>
                                        <p:strVal val="visible"/>
                                      </p:to>
                                    </p:set>
                                    <p:anim calcmode="lin" valueType="num">
                                      <p:cBhvr additive="base">
                                        <p:cTn id="8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9">
                                            <p:txEl>
                                              <p:pRg st="4" end="4"/>
                                            </p:txEl>
                                          </p:spTgt>
                                        </p:tgtEl>
                                        <p:attrNameLst>
                                          <p:attrName>style.visibility</p:attrName>
                                        </p:attrNameLst>
                                      </p:cBhvr>
                                      <p:to>
                                        <p:strVal val="visible"/>
                                      </p:to>
                                    </p:set>
                                    <p:anim calcmode="lin" valueType="num">
                                      <p:cBhvr additive="base">
                                        <p:cTn id="9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9">
                                            <p:txEl>
                                              <p:pRg st="5" end="5"/>
                                            </p:txEl>
                                          </p:spTgt>
                                        </p:tgtEl>
                                        <p:attrNameLst>
                                          <p:attrName>style.visibility</p:attrName>
                                        </p:attrNameLst>
                                      </p:cBhvr>
                                      <p:to>
                                        <p:strVal val="visible"/>
                                      </p:to>
                                    </p:set>
                                    <p:anim calcmode="lin" valueType="num">
                                      <p:cBhvr additive="base">
                                        <p:cTn id="10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31" presetClass="entr" presetSubtype="0" fill="hold" nodeType="clickEffect">
                                  <p:stCondLst>
                                    <p:cond delay="0"/>
                                  </p:stCondLst>
                                  <p:childTnLst>
                                    <p:set>
                                      <p:cBhvr>
                                        <p:cTn id="106" dur="1" fill="hold">
                                          <p:stCondLst>
                                            <p:cond delay="0"/>
                                          </p:stCondLst>
                                        </p:cTn>
                                        <p:tgtEl>
                                          <p:spTgt spid="9">
                                            <p:txEl>
                                              <p:pRg st="6" end="6"/>
                                            </p:txEl>
                                          </p:spTgt>
                                        </p:tgtEl>
                                        <p:attrNameLst>
                                          <p:attrName>style.visibility</p:attrName>
                                        </p:attrNameLst>
                                      </p:cBhvr>
                                      <p:to>
                                        <p:strVal val="visible"/>
                                      </p:to>
                                    </p:set>
                                    <p:anim calcmode="lin" valueType="num">
                                      <p:cBhvr>
                                        <p:cTn id="107" dur="1000" fill="hold"/>
                                        <p:tgtEl>
                                          <p:spTgt spid="9">
                                            <p:txEl>
                                              <p:pRg st="6" end="6"/>
                                            </p:txEl>
                                          </p:spTgt>
                                        </p:tgtEl>
                                        <p:attrNameLst>
                                          <p:attrName>ppt_w</p:attrName>
                                        </p:attrNameLst>
                                      </p:cBhvr>
                                      <p:tavLst>
                                        <p:tav tm="0">
                                          <p:val>
                                            <p:fltVal val="0"/>
                                          </p:val>
                                        </p:tav>
                                        <p:tav tm="100000">
                                          <p:val>
                                            <p:strVal val="#ppt_w"/>
                                          </p:val>
                                        </p:tav>
                                      </p:tavLst>
                                    </p:anim>
                                    <p:anim calcmode="lin" valueType="num">
                                      <p:cBhvr>
                                        <p:cTn id="108" dur="1000" fill="hold"/>
                                        <p:tgtEl>
                                          <p:spTgt spid="9">
                                            <p:txEl>
                                              <p:pRg st="6" end="6"/>
                                            </p:txEl>
                                          </p:spTgt>
                                        </p:tgtEl>
                                        <p:attrNameLst>
                                          <p:attrName>ppt_h</p:attrName>
                                        </p:attrNameLst>
                                      </p:cBhvr>
                                      <p:tavLst>
                                        <p:tav tm="0">
                                          <p:val>
                                            <p:fltVal val="0"/>
                                          </p:val>
                                        </p:tav>
                                        <p:tav tm="100000">
                                          <p:val>
                                            <p:strVal val="#ppt_h"/>
                                          </p:val>
                                        </p:tav>
                                      </p:tavLst>
                                    </p:anim>
                                    <p:anim calcmode="lin" valueType="num">
                                      <p:cBhvr>
                                        <p:cTn id="109" dur="1000" fill="hold"/>
                                        <p:tgtEl>
                                          <p:spTgt spid="9">
                                            <p:txEl>
                                              <p:pRg st="6" end="6"/>
                                            </p:txEl>
                                          </p:spTgt>
                                        </p:tgtEl>
                                        <p:attrNameLst>
                                          <p:attrName>style.rotation</p:attrName>
                                        </p:attrNameLst>
                                      </p:cBhvr>
                                      <p:tavLst>
                                        <p:tav tm="0">
                                          <p:val>
                                            <p:fltVal val="90"/>
                                          </p:val>
                                        </p:tav>
                                        <p:tav tm="100000">
                                          <p:val>
                                            <p:fltVal val="0"/>
                                          </p:val>
                                        </p:tav>
                                      </p:tavLst>
                                    </p:anim>
                                    <p:animEffect transition="in" filter="fade">
                                      <p:cBhvr>
                                        <p:cTn id="110" dur="10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1" fill="hold" display="0">
                  <p:stCondLst>
                    <p:cond delay="indefinite"/>
                  </p:stCondLst>
                  <p:endCondLst>
                    <p:cond evt="onStopAudio" delay="0">
                      <p:tgtEl>
                        <p:sldTgt/>
                      </p:tgtEl>
                    </p:cond>
                  </p:endCondLst>
                </p:cTn>
                <p:tgtEl>
                  <p:spTgt spid="3"/>
                </p:tgtEl>
              </p:cMediaNode>
            </p:audio>
          </p:childTnLst>
        </p:cTn>
      </p:par>
    </p:tnLst>
    <p:bldLst>
      <p:bldP spid="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045808"/>
          </a:xfrm>
        </p:spPr>
        <p:txBody>
          <a:bodyPr>
            <a:normAutofit/>
          </a:bodyPr>
          <a:lstStyle/>
          <a:p>
            <a:pPr algn="ctr"/>
            <a:r>
              <a:rPr lang="en-US" sz="6000" dirty="0"/>
              <a:t>Abuse Class I</a:t>
            </a:r>
          </a:p>
        </p:txBody>
      </p:sp>
      <p:sp>
        <p:nvSpPr>
          <p:cNvPr id="3" name="Content Placeholder 2"/>
          <p:cNvSpPr>
            <a:spLocks noGrp="1"/>
          </p:cNvSpPr>
          <p:nvPr>
            <p:ph idx="1"/>
          </p:nvPr>
        </p:nvSpPr>
        <p:spPr/>
        <p:txBody>
          <a:bodyPr>
            <a:normAutofit/>
          </a:bodyPr>
          <a:lstStyle/>
          <a:p>
            <a:r>
              <a:rPr lang="en-US" sz="4000" dirty="0"/>
              <a:t>A non- accidental act or provocation of another to act that caused or contributed to:</a:t>
            </a:r>
          </a:p>
          <a:p>
            <a:pPr>
              <a:spcAft>
                <a:spcPts val="1200"/>
              </a:spcAft>
              <a:buFont typeface="Wingdings" panose="05000000000000000000" pitchFamily="2" charset="2"/>
              <a:buChar char="ü"/>
            </a:pPr>
            <a:r>
              <a:rPr lang="en-US" sz="4000" dirty="0"/>
              <a:t>Death</a:t>
            </a:r>
          </a:p>
          <a:p>
            <a:pPr>
              <a:spcAft>
                <a:spcPts val="1200"/>
              </a:spcAft>
              <a:buFont typeface="Wingdings" panose="05000000000000000000" pitchFamily="2" charset="2"/>
              <a:buChar char="ü"/>
            </a:pPr>
            <a:r>
              <a:rPr lang="en-US" sz="4000" dirty="0"/>
              <a:t>Sexual Abuse</a:t>
            </a:r>
          </a:p>
          <a:p>
            <a:pPr>
              <a:spcAft>
                <a:spcPts val="1200"/>
              </a:spcAft>
              <a:buFont typeface="Wingdings" panose="05000000000000000000" pitchFamily="2" charset="2"/>
              <a:buChar char="ü"/>
            </a:pPr>
            <a:r>
              <a:rPr lang="en-US" sz="4000" dirty="0"/>
              <a:t>Serious Physical Harm</a:t>
            </a:r>
          </a:p>
        </p:txBody>
      </p:sp>
      <p:pic>
        <p:nvPicPr>
          <p:cNvPr id="5124" name="Picture 4" descr="https://www.pinclipart.com/picdir/big/69-695442_discrimination-clipar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03029" y="2755945"/>
            <a:ext cx="2612571" cy="3399109"/>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xmlns="" id="{2B475821-BC72-073D-5381-E4E3D69B16C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899573582"/>
      </p:ext>
    </p:extLst>
  </p:cSld>
  <p:clrMapOvr>
    <a:masterClrMapping/>
  </p:clrMapOvr>
  <mc:AlternateContent xmlns:mc="http://schemas.openxmlformats.org/markup-compatibility/2006" xmlns:p14="http://schemas.microsoft.com/office/powerpoint/2010/main">
    <mc:Choice Requires="p14">
      <p:transition spd="slow" p14:dur="2000" advTm="23856"/>
    </mc:Choice>
    <mc:Fallback xmlns="">
      <p:transition spd="slow" advTm="23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a:t>Abuse Class I- Sexual Abuse</a:t>
            </a:r>
          </a:p>
        </p:txBody>
      </p:sp>
      <p:sp>
        <p:nvSpPr>
          <p:cNvPr id="3" name="Content Placeholder 2"/>
          <p:cNvSpPr>
            <a:spLocks noGrp="1"/>
          </p:cNvSpPr>
          <p:nvPr>
            <p:ph idx="1"/>
          </p:nvPr>
        </p:nvSpPr>
        <p:spPr/>
        <p:txBody>
          <a:bodyPr>
            <a:normAutofit/>
          </a:bodyPr>
          <a:lstStyle/>
          <a:p>
            <a:pPr>
              <a:spcAft>
                <a:spcPts val="1200"/>
              </a:spcAft>
              <a:buFont typeface="Wingdings" panose="05000000000000000000" pitchFamily="2" charset="2"/>
              <a:buChar char="q"/>
            </a:pPr>
            <a:r>
              <a:rPr lang="en-US" sz="2400" dirty="0"/>
              <a:t> </a:t>
            </a:r>
            <a:r>
              <a:rPr lang="en-US" sz="3000" dirty="0"/>
              <a:t>Criminal sexual conduct involving an employee, volunteer, or agent of a provider and a recipient</a:t>
            </a:r>
          </a:p>
          <a:p>
            <a:pPr>
              <a:spcAft>
                <a:spcPts val="1200"/>
              </a:spcAft>
              <a:buFont typeface="Wingdings" panose="05000000000000000000" pitchFamily="2" charset="2"/>
              <a:buChar char="q"/>
            </a:pPr>
            <a:r>
              <a:rPr lang="en-US" sz="3000" dirty="0"/>
              <a:t>Any sexual contact involving an employee, volunteer, or agent of a provider, or agent of a hospital or a facility</a:t>
            </a:r>
          </a:p>
          <a:p>
            <a:pPr>
              <a:spcAft>
                <a:spcPts val="1200"/>
              </a:spcAft>
              <a:buFont typeface="Wingdings" panose="05000000000000000000" pitchFamily="2" charset="2"/>
              <a:buChar char="q"/>
            </a:pPr>
            <a:r>
              <a:rPr lang="en-US" sz="3000" dirty="0"/>
              <a:t>Any sexual contact between an employee, volunteer, or agent of a provider and a recipient whom the employee, volunteer, or agent provides a service</a:t>
            </a:r>
          </a:p>
        </p:txBody>
      </p:sp>
      <p:pic>
        <p:nvPicPr>
          <p:cNvPr id="5" name="Audio 4">
            <a:hlinkClick r:id="" action="ppaction://media"/>
            <a:extLst>
              <a:ext uri="{FF2B5EF4-FFF2-40B4-BE49-F238E27FC236}">
                <a16:creationId xmlns:a16="http://schemas.microsoft.com/office/drawing/2014/main" xmlns="" id="{936CBDED-0538-2B76-E4EC-769A72EAF6F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38264375"/>
      </p:ext>
    </p:extLst>
  </p:cSld>
  <p:clrMapOvr>
    <a:masterClrMapping/>
  </p:clrMapOvr>
  <mc:AlternateContent xmlns:mc="http://schemas.openxmlformats.org/markup-compatibility/2006" xmlns:p14="http://schemas.microsoft.com/office/powerpoint/2010/main">
    <mc:Choice Requires="p14">
      <p:transition spd="slow" p14:dur="2000" advTm="19398"/>
    </mc:Choice>
    <mc:Fallback xmlns="">
      <p:transition spd="slow" advTm="19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202563"/>
          </a:xfrm>
        </p:spPr>
        <p:txBody>
          <a:bodyPr>
            <a:normAutofit/>
          </a:bodyPr>
          <a:lstStyle/>
          <a:p>
            <a:pPr algn="ctr"/>
            <a:r>
              <a:rPr lang="en-US" sz="6000" dirty="0"/>
              <a:t>Abuse Class I- Sexual Contact</a:t>
            </a:r>
          </a:p>
        </p:txBody>
      </p:sp>
      <p:sp>
        <p:nvSpPr>
          <p:cNvPr id="3" name="Content Placeholder 2"/>
          <p:cNvSpPr>
            <a:spLocks noGrp="1"/>
          </p:cNvSpPr>
          <p:nvPr>
            <p:ph idx="1"/>
          </p:nvPr>
        </p:nvSpPr>
        <p:spPr>
          <a:xfrm>
            <a:off x="679269" y="1845734"/>
            <a:ext cx="10881360" cy="4023360"/>
          </a:xfrm>
        </p:spPr>
        <p:txBody>
          <a:bodyPr>
            <a:noAutofit/>
          </a:bodyPr>
          <a:lstStyle/>
          <a:p>
            <a:r>
              <a:rPr lang="en-US" sz="4000" dirty="0"/>
              <a:t>Intentional touching or penetration of a recipients or staff intimate parts, or the intentional touching of the clothing which covers those intimate parts if the action can be reasonable seen as being for the purpose of arousal, gratification, or for a sexual purpose or nature, or for revenge, or to inflict humiliation out of anger.</a:t>
            </a:r>
          </a:p>
        </p:txBody>
      </p:sp>
      <p:pic>
        <p:nvPicPr>
          <p:cNvPr id="5" name="Audio 4">
            <a:hlinkClick r:id="" action="ppaction://media"/>
            <a:extLst>
              <a:ext uri="{FF2B5EF4-FFF2-40B4-BE49-F238E27FC236}">
                <a16:creationId xmlns:a16="http://schemas.microsoft.com/office/drawing/2014/main" xmlns="" id="{A885DB40-A1A4-AA76-7250-B268CF5AD7B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51236458"/>
      </p:ext>
    </p:extLst>
  </p:cSld>
  <p:clrMapOvr>
    <a:masterClrMapping/>
  </p:clrMapOvr>
  <mc:AlternateContent xmlns:mc="http://schemas.openxmlformats.org/markup-compatibility/2006" xmlns:p14="http://schemas.microsoft.com/office/powerpoint/2010/main">
    <mc:Choice Requires="p14">
      <p:transition spd="slow" p14:dur="2000" advTm="8392"/>
    </mc:Choice>
    <mc:Fallback xmlns="">
      <p:transition spd="slow" advTm="8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098060"/>
          </a:xfrm>
        </p:spPr>
        <p:txBody>
          <a:bodyPr>
            <a:normAutofit/>
          </a:bodyPr>
          <a:lstStyle/>
          <a:p>
            <a:pPr algn="ctr"/>
            <a:r>
              <a:rPr lang="en-US" sz="6000" dirty="0"/>
              <a:t>Abuse Class II</a:t>
            </a:r>
          </a:p>
        </p:txBody>
      </p:sp>
      <p:sp>
        <p:nvSpPr>
          <p:cNvPr id="3" name="Content Placeholder 2"/>
          <p:cNvSpPr>
            <a:spLocks noGrp="1"/>
          </p:cNvSpPr>
          <p:nvPr>
            <p:ph idx="1"/>
          </p:nvPr>
        </p:nvSpPr>
        <p:spPr/>
        <p:txBody>
          <a:bodyPr/>
          <a:lstStyle/>
          <a:p>
            <a:r>
              <a:rPr lang="en-US" sz="4000" dirty="0"/>
              <a:t>A non-accidental act of provocation  of another to act that caused or contributed to Non- serious physical harm</a:t>
            </a:r>
          </a:p>
          <a:p>
            <a:pPr>
              <a:buFont typeface="Wingdings" panose="05000000000000000000" pitchFamily="2" charset="2"/>
              <a:buChar char="ü"/>
            </a:pPr>
            <a:r>
              <a:rPr lang="en-US" sz="3000" dirty="0"/>
              <a:t>Exploitation</a:t>
            </a:r>
          </a:p>
          <a:p>
            <a:pPr>
              <a:buFont typeface="Wingdings" panose="05000000000000000000" pitchFamily="2" charset="2"/>
              <a:buChar char="ü"/>
            </a:pPr>
            <a:r>
              <a:rPr lang="en-US" sz="3000" dirty="0"/>
              <a:t>Emotional Harm</a:t>
            </a:r>
          </a:p>
          <a:p>
            <a:pPr>
              <a:buFont typeface="Wingdings" panose="05000000000000000000" pitchFamily="2" charset="2"/>
              <a:buChar char="ü"/>
            </a:pPr>
            <a:r>
              <a:rPr lang="en-US" sz="3000" dirty="0"/>
              <a:t>Unreasonable Force</a:t>
            </a:r>
          </a:p>
          <a:p>
            <a:pPr>
              <a:buFont typeface="Wingdings" panose="05000000000000000000" pitchFamily="2" charset="2"/>
              <a:buChar char="ü"/>
            </a:pPr>
            <a:endParaRPr lang="en-US" sz="3000" dirty="0"/>
          </a:p>
          <a:p>
            <a:pPr>
              <a:buFont typeface="Wingdings" panose="05000000000000000000" pitchFamily="2" charset="2"/>
              <a:buChar char="ü"/>
            </a:pPr>
            <a:endParaRPr lang="en-US" sz="3000"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8002" y="3250337"/>
            <a:ext cx="4238625" cy="2238375"/>
          </a:xfrm>
          <a:prstGeom prst="rect">
            <a:avLst/>
          </a:prstGeom>
        </p:spPr>
      </p:pic>
      <p:pic>
        <p:nvPicPr>
          <p:cNvPr id="6" name="Audio 5">
            <a:hlinkClick r:id="" action="ppaction://media"/>
            <a:extLst>
              <a:ext uri="{FF2B5EF4-FFF2-40B4-BE49-F238E27FC236}">
                <a16:creationId xmlns:a16="http://schemas.microsoft.com/office/drawing/2014/main" xmlns="" id="{B5249F29-D35D-CF81-BD13-C771A991B8C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933486303"/>
      </p:ext>
    </p:extLst>
  </p:cSld>
  <p:clrMapOvr>
    <a:masterClrMapping/>
  </p:clrMapOvr>
  <mc:AlternateContent xmlns:mc="http://schemas.openxmlformats.org/markup-compatibility/2006" xmlns:p14="http://schemas.microsoft.com/office/powerpoint/2010/main">
    <mc:Choice Requires="p14">
      <p:transition spd="slow" p14:dur="2000" advTm="16965"/>
    </mc:Choice>
    <mc:Fallback xmlns="">
      <p:transition spd="slow" advTm="16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Michigan Mental Health Code, Public Act 258 of 1974</a:t>
            </a:r>
          </a:p>
        </p:txBody>
      </p:sp>
      <p:sp>
        <p:nvSpPr>
          <p:cNvPr id="3" name="Content Placeholder 2"/>
          <p:cNvSpPr>
            <a:spLocks noGrp="1"/>
          </p:cNvSpPr>
          <p:nvPr>
            <p:ph idx="1"/>
          </p:nvPr>
        </p:nvSpPr>
        <p:spPr/>
        <p:txBody>
          <a:bodyPr>
            <a:normAutofit/>
          </a:bodyPr>
          <a:lstStyle/>
          <a:p>
            <a:endParaRPr lang="en-US" sz="4400" dirty="0"/>
          </a:p>
          <a:p>
            <a:r>
              <a:rPr lang="en-US" sz="4400" dirty="0"/>
              <a:t>“…recipients will be protected from rights violations while they are receiving services…”</a:t>
            </a:r>
          </a:p>
        </p:txBody>
      </p:sp>
      <p:pic>
        <p:nvPicPr>
          <p:cNvPr id="6" name="Audio 5">
            <a:hlinkClick r:id="" action="ppaction://media"/>
            <a:extLst>
              <a:ext uri="{FF2B5EF4-FFF2-40B4-BE49-F238E27FC236}">
                <a16:creationId xmlns:a16="http://schemas.microsoft.com/office/drawing/2014/main" xmlns="" id="{902663C3-2F82-2C34-DCCB-598B42C7157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134230065"/>
      </p:ext>
    </p:extLst>
  </p:cSld>
  <p:clrMapOvr>
    <a:masterClrMapping/>
  </p:clrMapOvr>
  <mc:AlternateContent xmlns:mc="http://schemas.openxmlformats.org/markup-compatibility/2006" xmlns:p14="http://schemas.microsoft.com/office/powerpoint/2010/main">
    <mc:Choice Requires="p14">
      <p:transition spd="slow" p14:dur="2000" advTm="21720"/>
    </mc:Choice>
    <mc:Fallback xmlns="">
      <p:transition spd="slow" advTm="21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084997"/>
          </a:xfrm>
        </p:spPr>
        <p:txBody>
          <a:bodyPr>
            <a:normAutofit/>
          </a:bodyPr>
          <a:lstStyle/>
          <a:p>
            <a:pPr algn="ctr"/>
            <a:r>
              <a:rPr lang="en-US" sz="6000" dirty="0"/>
              <a:t>Abuse Class II - Definitions</a:t>
            </a:r>
          </a:p>
        </p:txBody>
      </p:sp>
      <p:sp>
        <p:nvSpPr>
          <p:cNvPr id="3" name="Content Placeholder 2"/>
          <p:cNvSpPr>
            <a:spLocks noGrp="1"/>
          </p:cNvSpPr>
          <p:nvPr>
            <p:ph idx="1"/>
          </p:nvPr>
        </p:nvSpPr>
        <p:spPr>
          <a:xfrm>
            <a:off x="1097281" y="1793617"/>
            <a:ext cx="4481696" cy="4422544"/>
          </a:xfrm>
        </p:spPr>
        <p:txBody>
          <a:bodyPr>
            <a:normAutofit lnSpcReduction="10000"/>
          </a:bodyPr>
          <a:lstStyle/>
          <a:p>
            <a:pPr marL="0" indent="0" algn="ctr">
              <a:buNone/>
            </a:pPr>
            <a:r>
              <a:rPr lang="en-US" sz="5000" dirty="0"/>
              <a:t>EXPLOITATION</a:t>
            </a:r>
          </a:p>
          <a:p>
            <a:pPr marL="0" indent="0">
              <a:buNone/>
            </a:pPr>
            <a:r>
              <a:rPr lang="en-US" sz="4000" dirty="0"/>
              <a:t>The misappropriation or misuse of an a recipient’s property or funds for the benefit of an individual(s) other than the recipient.</a:t>
            </a:r>
          </a:p>
          <a:p>
            <a:endParaRPr lang="en-US" dirty="0"/>
          </a:p>
        </p:txBody>
      </p:sp>
      <p:sp>
        <p:nvSpPr>
          <p:cNvPr id="5" name="TextBox 4"/>
          <p:cNvSpPr txBox="1"/>
          <p:nvPr/>
        </p:nvSpPr>
        <p:spPr>
          <a:xfrm>
            <a:off x="6126480" y="1665234"/>
            <a:ext cx="5391931" cy="5170646"/>
          </a:xfrm>
          <a:prstGeom prst="rect">
            <a:avLst/>
          </a:prstGeom>
          <a:noFill/>
        </p:spPr>
        <p:txBody>
          <a:bodyPr wrap="square" rtlCol="0">
            <a:spAutoFit/>
          </a:bodyPr>
          <a:lstStyle/>
          <a:p>
            <a:pPr algn="ctr"/>
            <a:r>
              <a:rPr lang="en-US" sz="5000" dirty="0">
                <a:solidFill>
                  <a:schemeClr val="tx1">
                    <a:lumMod val="75000"/>
                    <a:lumOff val="25000"/>
                  </a:schemeClr>
                </a:solidFill>
              </a:rPr>
              <a:t>EMOTIONAL HARM</a:t>
            </a:r>
          </a:p>
          <a:p>
            <a:r>
              <a:rPr lang="en-US" sz="4000" dirty="0">
                <a:solidFill>
                  <a:schemeClr val="tx1">
                    <a:lumMod val="75000"/>
                    <a:lumOff val="25000"/>
                  </a:schemeClr>
                </a:solidFill>
              </a:rPr>
              <a:t>Impaired psychological functioning, growth, or development of a significant nature as evidenced by observable physical symptoms</a:t>
            </a:r>
          </a:p>
          <a:p>
            <a:pPr algn="ctr"/>
            <a:endParaRPr lang="en-US" sz="4000" dirty="0"/>
          </a:p>
        </p:txBody>
      </p:sp>
      <p:pic>
        <p:nvPicPr>
          <p:cNvPr id="6" name="Audio 5">
            <a:hlinkClick r:id="" action="ppaction://media"/>
            <a:extLst>
              <a:ext uri="{FF2B5EF4-FFF2-40B4-BE49-F238E27FC236}">
                <a16:creationId xmlns:a16="http://schemas.microsoft.com/office/drawing/2014/main" xmlns="" id="{F862C89C-0B2F-7524-5A74-01E0FB751D9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4013175244"/>
      </p:ext>
    </p:extLst>
  </p:cSld>
  <p:clrMapOvr>
    <a:masterClrMapping/>
  </p:clrMapOvr>
  <mc:AlternateContent xmlns:mc="http://schemas.openxmlformats.org/markup-compatibility/2006" xmlns:p14="http://schemas.microsoft.com/office/powerpoint/2010/main">
    <mc:Choice Requires="p14">
      <p:transition spd="slow" p14:dur="2000" advTm="27525"/>
    </mc:Choice>
    <mc:Fallback xmlns="">
      <p:transition spd="slow" advTm="27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p:cTn id="25"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 calcmode="lin" valueType="num">
                                      <p:cBhvr additive="base">
                                        <p:cTn id="3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39" y="286603"/>
            <a:ext cx="11194869" cy="1150311"/>
          </a:xfrm>
        </p:spPr>
        <p:txBody>
          <a:bodyPr>
            <a:noAutofit/>
          </a:bodyPr>
          <a:lstStyle/>
          <a:p>
            <a:pPr algn="ctr"/>
            <a:r>
              <a:rPr lang="en-US" sz="6000" dirty="0"/>
              <a:t>Abuse Class II-Unreasonable Force</a:t>
            </a:r>
          </a:p>
        </p:txBody>
      </p:sp>
      <p:sp>
        <p:nvSpPr>
          <p:cNvPr id="3" name="Content Placeholder 2"/>
          <p:cNvSpPr>
            <a:spLocks noGrp="1"/>
          </p:cNvSpPr>
          <p:nvPr>
            <p:ph idx="1"/>
          </p:nvPr>
        </p:nvSpPr>
        <p:spPr>
          <a:xfrm>
            <a:off x="548638" y="1845733"/>
            <a:ext cx="5434151" cy="1955557"/>
          </a:xfrm>
        </p:spPr>
        <p:txBody>
          <a:bodyPr>
            <a:normAutofit lnSpcReduction="10000"/>
          </a:bodyPr>
          <a:lstStyle/>
          <a:p>
            <a:pPr marL="0" indent="0" algn="ctr">
              <a:buNone/>
            </a:pPr>
            <a:r>
              <a:rPr lang="en-US" sz="4000" b="1" dirty="0"/>
              <a:t>Physical Management (PM)</a:t>
            </a:r>
          </a:p>
          <a:p>
            <a:pPr marL="201168" lvl="1" indent="0">
              <a:buNone/>
            </a:pPr>
            <a:r>
              <a:rPr lang="en-US" sz="3000" dirty="0"/>
              <a:t>Techniques used to restrict the movement of a recipient</a:t>
            </a:r>
          </a:p>
        </p:txBody>
      </p:sp>
      <p:sp>
        <p:nvSpPr>
          <p:cNvPr id="4" name="Rectangle 3"/>
          <p:cNvSpPr/>
          <p:nvPr/>
        </p:nvSpPr>
        <p:spPr>
          <a:xfrm>
            <a:off x="326569" y="3815504"/>
            <a:ext cx="11534503" cy="2394502"/>
          </a:xfrm>
          <a:prstGeom prst="rect">
            <a:avLst/>
          </a:prstGeom>
        </p:spPr>
        <p:txBody>
          <a:bodyPr wrap="square">
            <a:spAutoFit/>
          </a:bodyPr>
          <a:lstStyle/>
          <a:p>
            <a:pPr marL="384048" lvl="2">
              <a:lnSpc>
                <a:spcPct val="90000"/>
              </a:lnSpc>
              <a:spcBef>
                <a:spcPts val="200"/>
              </a:spcBef>
              <a:spcAft>
                <a:spcPts val="400"/>
              </a:spcAft>
              <a:buClr>
                <a:srgbClr val="6F6F74"/>
              </a:buClr>
            </a:pPr>
            <a:r>
              <a:rPr lang="en-US" sz="2400" b="1" u="sng" dirty="0">
                <a:solidFill>
                  <a:srgbClr val="000000">
                    <a:lumMod val="75000"/>
                    <a:lumOff val="25000"/>
                  </a:srgbClr>
                </a:solidFill>
              </a:rPr>
              <a:t>WITH OR WITHOUT APPARENT HARM</a:t>
            </a:r>
          </a:p>
          <a:p>
            <a:pPr marL="566928" lvl="2" indent="-182880">
              <a:lnSpc>
                <a:spcPct val="90000"/>
              </a:lnSpc>
              <a:spcBef>
                <a:spcPts val="200"/>
              </a:spcBef>
              <a:spcAft>
                <a:spcPts val="400"/>
              </a:spcAft>
              <a:buClr>
                <a:srgbClr val="6F6F74"/>
              </a:buClr>
              <a:buFont typeface="Arial" panose="020B0604020202020204" pitchFamily="34" charset="0"/>
              <a:buChar char="•"/>
            </a:pPr>
            <a:r>
              <a:rPr lang="en-US" sz="2400" dirty="0">
                <a:solidFill>
                  <a:srgbClr val="000000">
                    <a:lumMod val="75000"/>
                    <a:lumOff val="25000"/>
                  </a:srgbClr>
                </a:solidFill>
              </a:rPr>
              <a:t>When no immediate risk of physical harm to self or others</a:t>
            </a:r>
          </a:p>
          <a:p>
            <a:pPr marL="566928" lvl="2" indent="-182880">
              <a:lnSpc>
                <a:spcPct val="90000"/>
              </a:lnSpc>
              <a:spcBef>
                <a:spcPts val="200"/>
              </a:spcBef>
              <a:spcAft>
                <a:spcPts val="400"/>
              </a:spcAft>
              <a:buClr>
                <a:srgbClr val="6F6F74"/>
              </a:buClr>
              <a:buFont typeface="Arial" panose="020B0604020202020204" pitchFamily="34" charset="0"/>
              <a:buChar char="•"/>
            </a:pPr>
            <a:r>
              <a:rPr lang="en-US" sz="2400" dirty="0">
                <a:solidFill>
                  <a:srgbClr val="000000">
                    <a:lumMod val="75000"/>
                    <a:lumOff val="25000"/>
                  </a:srgbClr>
                </a:solidFill>
              </a:rPr>
              <a:t>Not in compliance with approved behavior management techniques</a:t>
            </a:r>
          </a:p>
          <a:p>
            <a:pPr marL="566928" lvl="2" indent="-182880">
              <a:lnSpc>
                <a:spcPct val="90000"/>
              </a:lnSpc>
              <a:spcBef>
                <a:spcPts val="200"/>
              </a:spcBef>
              <a:spcAft>
                <a:spcPts val="400"/>
              </a:spcAft>
              <a:buClr>
                <a:srgbClr val="6F6F74"/>
              </a:buClr>
              <a:buFont typeface="Arial" panose="020B0604020202020204" pitchFamily="34" charset="0"/>
              <a:buChar char="•"/>
            </a:pPr>
            <a:r>
              <a:rPr lang="en-US" sz="2400" dirty="0">
                <a:solidFill>
                  <a:srgbClr val="000000">
                    <a:lumMod val="75000"/>
                    <a:lumOff val="25000"/>
                  </a:srgbClr>
                </a:solidFill>
              </a:rPr>
              <a:t>Not in compliance with the recipient’s IPOS/ Treatment Plan</a:t>
            </a:r>
          </a:p>
          <a:p>
            <a:pPr marL="566928" lvl="2" indent="-182880">
              <a:lnSpc>
                <a:spcPct val="90000"/>
              </a:lnSpc>
              <a:spcBef>
                <a:spcPts val="200"/>
              </a:spcBef>
              <a:spcAft>
                <a:spcPts val="400"/>
              </a:spcAft>
              <a:buClr>
                <a:srgbClr val="6F6F74"/>
              </a:buClr>
              <a:buFont typeface="Arial" panose="020B0604020202020204" pitchFamily="34" charset="0"/>
              <a:buChar char="•"/>
            </a:pPr>
            <a:r>
              <a:rPr lang="en-US" sz="2400" dirty="0">
                <a:solidFill>
                  <a:srgbClr val="000000">
                    <a:lumMod val="75000"/>
                    <a:lumOff val="25000"/>
                  </a:srgbClr>
                </a:solidFill>
              </a:rPr>
              <a:t>When other less restrictive measures were not attempted immediately before use of PM of Force</a:t>
            </a:r>
            <a:r>
              <a:rPr lang="en-US" sz="2400" b="1" dirty="0">
                <a:solidFill>
                  <a:srgbClr val="000000">
                    <a:lumMod val="75000"/>
                    <a:lumOff val="25000"/>
                  </a:srgbClr>
                </a:solidFill>
              </a:rPr>
              <a:t>	</a:t>
            </a:r>
          </a:p>
        </p:txBody>
      </p:sp>
      <p:sp>
        <p:nvSpPr>
          <p:cNvPr id="5" name="Rectangle 4"/>
          <p:cNvSpPr/>
          <p:nvPr/>
        </p:nvSpPr>
        <p:spPr>
          <a:xfrm>
            <a:off x="5982790" y="1845734"/>
            <a:ext cx="5760718" cy="1969770"/>
          </a:xfrm>
          <a:prstGeom prst="rect">
            <a:avLst/>
          </a:prstGeom>
        </p:spPr>
        <p:txBody>
          <a:bodyPr wrap="square">
            <a:spAutoFit/>
          </a:bodyPr>
          <a:lstStyle/>
          <a:p>
            <a:pPr marL="201168" lvl="1" algn="ctr">
              <a:lnSpc>
                <a:spcPct val="90000"/>
              </a:lnSpc>
              <a:spcBef>
                <a:spcPts val="200"/>
              </a:spcBef>
              <a:spcAft>
                <a:spcPts val="400"/>
              </a:spcAft>
              <a:buClr>
                <a:srgbClr val="6F6F74"/>
              </a:buClr>
            </a:pPr>
            <a:r>
              <a:rPr lang="en-US" sz="4000" b="1" dirty="0">
                <a:solidFill>
                  <a:srgbClr val="000000">
                    <a:lumMod val="75000"/>
                    <a:lumOff val="25000"/>
                  </a:srgbClr>
                </a:solidFill>
              </a:rPr>
              <a:t>Force</a:t>
            </a:r>
          </a:p>
          <a:p>
            <a:pPr marL="384048" lvl="2">
              <a:lnSpc>
                <a:spcPct val="90000"/>
              </a:lnSpc>
              <a:spcBef>
                <a:spcPts val="200"/>
              </a:spcBef>
              <a:spcAft>
                <a:spcPts val="400"/>
              </a:spcAft>
              <a:buClr>
                <a:srgbClr val="6F6F74"/>
              </a:buClr>
            </a:pPr>
            <a:r>
              <a:rPr lang="en-US" sz="3000" dirty="0">
                <a:solidFill>
                  <a:srgbClr val="000000">
                    <a:lumMod val="75000"/>
                    <a:lumOff val="25000"/>
                  </a:srgbClr>
                </a:solidFill>
              </a:rPr>
              <a:t>Non-accidental physical strength exerted against the body of a recipient</a:t>
            </a:r>
          </a:p>
        </p:txBody>
      </p:sp>
      <p:pic>
        <p:nvPicPr>
          <p:cNvPr id="7" name="Audio 6">
            <a:hlinkClick r:id="" action="ppaction://media"/>
            <a:extLst>
              <a:ext uri="{FF2B5EF4-FFF2-40B4-BE49-F238E27FC236}">
                <a16:creationId xmlns:a16="http://schemas.microsoft.com/office/drawing/2014/main" xmlns="" id="{6BEE1F69-A65B-6971-E32A-9506318B147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950083327"/>
      </p:ext>
    </p:extLst>
  </p:cSld>
  <p:clrMapOvr>
    <a:masterClrMapping/>
  </p:clrMapOvr>
  <mc:AlternateContent xmlns:mc="http://schemas.openxmlformats.org/markup-compatibility/2006" xmlns:p14="http://schemas.microsoft.com/office/powerpoint/2010/main">
    <mc:Choice Requires="p14">
      <p:transition spd="slow" p14:dur="2000" advTm="41991"/>
    </mc:Choice>
    <mc:Fallback xmlns="">
      <p:transition spd="slow" advTm="41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 calcmode="lin" valueType="num">
                                      <p:cBhvr>
                                        <p:cTn id="32"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anim calcmode="lin" valueType="num">
                                      <p:cBhvr additive="base">
                                        <p:cTn id="3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4">
                                            <p:txEl>
                                              <p:pRg st="0" end="0"/>
                                            </p:txEl>
                                          </p:spTgt>
                                        </p:tgtEl>
                                        <p:attrNameLst>
                                          <p:attrName>style.visibility</p:attrName>
                                        </p:attrNameLst>
                                      </p:cBhvr>
                                      <p:to>
                                        <p:strVal val="visible"/>
                                      </p:to>
                                    </p:set>
                                    <p:anim calcmode="lin" valueType="num">
                                      <p:cBhvr>
                                        <p:cTn id="45"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46"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47" dur="500"/>
                                        <p:tgtEl>
                                          <p:spTgt spid="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4">
                                            <p:txEl>
                                              <p:pRg st="1" end="1"/>
                                            </p:txEl>
                                          </p:spTgt>
                                        </p:tgtEl>
                                        <p:attrNameLst>
                                          <p:attrName>style.visibility</p:attrName>
                                        </p:attrNameLst>
                                      </p:cBhvr>
                                      <p:to>
                                        <p:strVal val="visible"/>
                                      </p:to>
                                    </p:set>
                                    <p:anim calcmode="lin" valueType="num">
                                      <p:cBhvr additive="base">
                                        <p:cTn id="5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4">
                                            <p:txEl>
                                              <p:pRg st="2" end="2"/>
                                            </p:txEl>
                                          </p:spTgt>
                                        </p:tgtEl>
                                        <p:attrNameLst>
                                          <p:attrName>style.visibility</p:attrName>
                                        </p:attrNameLst>
                                      </p:cBhvr>
                                      <p:to>
                                        <p:strVal val="visible"/>
                                      </p:to>
                                    </p:set>
                                    <p:anim calcmode="lin" valueType="num">
                                      <p:cBhvr additive="base">
                                        <p:cTn id="5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4">
                                            <p:txEl>
                                              <p:pRg st="3" end="3"/>
                                            </p:txEl>
                                          </p:spTgt>
                                        </p:tgtEl>
                                        <p:attrNameLst>
                                          <p:attrName>style.visibility</p:attrName>
                                        </p:attrNameLst>
                                      </p:cBhvr>
                                      <p:to>
                                        <p:strVal val="visible"/>
                                      </p:to>
                                    </p:set>
                                    <p:anim calcmode="lin" valueType="num">
                                      <p:cBhvr additive="base">
                                        <p:cTn id="64"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4">
                                            <p:txEl>
                                              <p:pRg st="4" end="4"/>
                                            </p:txEl>
                                          </p:spTgt>
                                        </p:tgtEl>
                                        <p:attrNameLst>
                                          <p:attrName>style.visibility</p:attrName>
                                        </p:attrNameLst>
                                      </p:cBhvr>
                                      <p:to>
                                        <p:strVal val="visible"/>
                                      </p:to>
                                    </p:set>
                                    <p:anim calcmode="lin" valueType="num">
                                      <p:cBhvr additive="base">
                                        <p:cTn id="70"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124186"/>
          </a:xfrm>
        </p:spPr>
        <p:txBody>
          <a:bodyPr>
            <a:normAutofit/>
          </a:bodyPr>
          <a:lstStyle/>
          <a:p>
            <a:pPr algn="ctr"/>
            <a:r>
              <a:rPr lang="en-US" sz="6000" dirty="0"/>
              <a:t>Abuse Class III- Verbal </a:t>
            </a:r>
          </a:p>
        </p:txBody>
      </p:sp>
      <p:sp>
        <p:nvSpPr>
          <p:cNvPr id="3" name="Content Placeholder 2"/>
          <p:cNvSpPr>
            <a:spLocks noGrp="1"/>
          </p:cNvSpPr>
          <p:nvPr>
            <p:ph idx="1"/>
          </p:nvPr>
        </p:nvSpPr>
        <p:spPr>
          <a:xfrm>
            <a:off x="587829" y="1950236"/>
            <a:ext cx="11168742" cy="4023360"/>
          </a:xfrm>
        </p:spPr>
        <p:txBody>
          <a:bodyPr>
            <a:normAutofit/>
          </a:bodyPr>
          <a:lstStyle/>
          <a:p>
            <a:r>
              <a:rPr lang="en-US" sz="4000" dirty="0"/>
              <a:t>USE OF LANGUAGE OR OTHER COMMUNICATION:</a:t>
            </a:r>
          </a:p>
          <a:p>
            <a:pPr marL="201168" lvl="1" indent="0">
              <a:buNone/>
            </a:pPr>
            <a:r>
              <a:rPr lang="en-US" sz="3000" dirty="0"/>
              <a:t>This includes body language and/or gestures</a:t>
            </a:r>
          </a:p>
          <a:p>
            <a:pPr lvl="1"/>
            <a:endParaRPr lang="en-US" dirty="0"/>
          </a:p>
          <a:p>
            <a:pPr marL="201168" lvl="1" indent="0">
              <a:buNone/>
            </a:pPr>
            <a:r>
              <a:rPr lang="en-US" sz="3000" dirty="0"/>
              <a:t>…THAT IS/ARE DEGRADING, THREATENING OR SEXUALLY HARASSING</a:t>
            </a:r>
            <a:r>
              <a:rPr lang="en-US" dirty="0"/>
              <a:t>	</a:t>
            </a:r>
          </a:p>
          <a:p>
            <a:pPr marL="201168" lvl="1" indent="0">
              <a:buNone/>
            </a:pPr>
            <a:r>
              <a:rPr lang="en-US" dirty="0"/>
              <a:t>	</a:t>
            </a:r>
            <a:r>
              <a:rPr lang="en-US" sz="3000" dirty="0"/>
              <a:t>Sexual advances to a recipient, requests for sexual favors from a recipient, or other conduct or communication of a sexual nature toward a recipient, either wanted or unwanted.</a:t>
            </a:r>
          </a:p>
          <a:p>
            <a:pPr marL="201168" lvl="1" indent="0">
              <a:buNone/>
            </a:pPr>
            <a:endParaRPr lang="en-US" dirty="0"/>
          </a:p>
        </p:txBody>
      </p:sp>
      <p:pic>
        <p:nvPicPr>
          <p:cNvPr id="5" name="Audio 4">
            <a:hlinkClick r:id="" action="ppaction://media"/>
            <a:extLst>
              <a:ext uri="{FF2B5EF4-FFF2-40B4-BE49-F238E27FC236}">
                <a16:creationId xmlns:a16="http://schemas.microsoft.com/office/drawing/2014/main" xmlns="" id="{F712F262-F1B6-5A77-45D9-117AC026967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700024545"/>
      </p:ext>
    </p:extLst>
  </p:cSld>
  <p:clrMapOvr>
    <a:masterClrMapping/>
  </p:clrMapOvr>
  <mc:AlternateContent xmlns:mc="http://schemas.openxmlformats.org/markup-compatibility/2006" xmlns:p14="http://schemas.microsoft.com/office/powerpoint/2010/main">
    <mc:Choice Requires="p14">
      <p:transition spd="slow" p14:dur="2000" advTm="24274"/>
    </mc:Choice>
    <mc:Fallback xmlns="">
      <p:transition spd="slow" advTm="24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anim calcmode="lin" valueType="num">
                                      <p:cBhvr>
                                        <p:cTn id="2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1000"/>
                                        <p:tgtEl>
                                          <p:spTgt spid="3">
                                            <p:txEl>
                                              <p:pRg st="4" end="4"/>
                                            </p:txEl>
                                          </p:spTgt>
                                        </p:tgtEl>
                                      </p:cBhvr>
                                    </p:animEffect>
                                    <p:anim calcmode="lin" valueType="num">
                                      <p:cBhvr>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189500"/>
          </a:xfrm>
        </p:spPr>
        <p:txBody>
          <a:bodyPr>
            <a:normAutofit/>
          </a:bodyPr>
          <a:lstStyle/>
          <a:p>
            <a:pPr algn="ctr"/>
            <a:r>
              <a:rPr lang="en-US" sz="6000" dirty="0"/>
              <a:t>Neglect Class I</a:t>
            </a:r>
          </a:p>
        </p:txBody>
      </p:sp>
      <p:sp>
        <p:nvSpPr>
          <p:cNvPr id="3" name="Content Placeholder 2"/>
          <p:cNvSpPr>
            <a:spLocks noGrp="1"/>
          </p:cNvSpPr>
          <p:nvPr>
            <p:ph idx="1"/>
          </p:nvPr>
        </p:nvSpPr>
        <p:spPr>
          <a:xfrm>
            <a:off x="1097280" y="1845734"/>
            <a:ext cx="10058400" cy="2621763"/>
          </a:xfrm>
        </p:spPr>
        <p:txBody>
          <a:bodyPr>
            <a:normAutofit/>
          </a:bodyPr>
          <a:lstStyle/>
          <a:p>
            <a:r>
              <a:rPr lang="en-US" sz="3000" dirty="0"/>
              <a:t>AN ACT OF COMMISSION OR OMISSION THAT RESULTS FROM A NON-COMPLIANCE WITH A STANDARD OF CARE OR TREATMENT REQUIRED BY:</a:t>
            </a:r>
          </a:p>
          <a:p>
            <a:pPr>
              <a:lnSpc>
                <a:spcPct val="100000"/>
              </a:lnSpc>
              <a:spcBef>
                <a:spcPts val="0"/>
              </a:spcBef>
              <a:spcAft>
                <a:spcPts val="0"/>
              </a:spcAft>
              <a:buFont typeface="Wingdings" panose="05000000000000000000" pitchFamily="2" charset="2"/>
              <a:buChar char="ü"/>
            </a:pPr>
            <a:r>
              <a:rPr lang="en-US" sz="3000" dirty="0"/>
              <a:t>Law</a:t>
            </a:r>
          </a:p>
          <a:p>
            <a:pPr>
              <a:lnSpc>
                <a:spcPct val="100000"/>
              </a:lnSpc>
              <a:spcBef>
                <a:spcPts val="0"/>
              </a:spcBef>
              <a:spcAft>
                <a:spcPts val="0"/>
              </a:spcAft>
              <a:buFont typeface="Wingdings" panose="05000000000000000000" pitchFamily="2" charset="2"/>
              <a:buChar char="ü"/>
            </a:pPr>
            <a:r>
              <a:rPr lang="en-US" sz="3000" dirty="0"/>
              <a:t>Rules</a:t>
            </a:r>
          </a:p>
          <a:p>
            <a:pPr>
              <a:lnSpc>
                <a:spcPct val="100000"/>
              </a:lnSpc>
              <a:spcBef>
                <a:spcPts val="0"/>
              </a:spcBef>
              <a:spcAft>
                <a:spcPts val="0"/>
              </a:spcAft>
              <a:buFont typeface="Wingdings" panose="05000000000000000000" pitchFamily="2" charset="2"/>
              <a:buChar char="q"/>
            </a:pPr>
            <a:endParaRPr lang="en-US" dirty="0"/>
          </a:p>
        </p:txBody>
      </p:sp>
      <p:sp>
        <p:nvSpPr>
          <p:cNvPr id="4" name="Rectangle 3"/>
          <p:cNvSpPr/>
          <p:nvPr/>
        </p:nvSpPr>
        <p:spPr>
          <a:xfrm>
            <a:off x="444137" y="4379927"/>
            <a:ext cx="11125200" cy="1169551"/>
          </a:xfrm>
          <a:prstGeom prst="rect">
            <a:avLst/>
          </a:prstGeom>
        </p:spPr>
        <p:txBody>
          <a:bodyPr wrap="square">
            <a:spAutoFit/>
          </a:bodyPr>
          <a:lstStyle/>
          <a:p>
            <a:pPr lvl="0" algn="ctr">
              <a:buClr>
                <a:srgbClr val="6F6F74"/>
              </a:buClr>
              <a:buSzPct val="100000"/>
            </a:pPr>
            <a:r>
              <a:rPr lang="en-US" sz="4000" dirty="0">
                <a:solidFill>
                  <a:srgbClr val="000000">
                    <a:lumMod val="75000"/>
                    <a:lumOff val="25000"/>
                  </a:srgbClr>
                </a:solidFill>
              </a:rPr>
              <a:t>THAT EITHER CAUSED OR CONTRIBUTED TO:</a:t>
            </a:r>
          </a:p>
          <a:p>
            <a:pPr lvl="0" algn="ctr">
              <a:buClr>
                <a:srgbClr val="6F6F74"/>
              </a:buClr>
              <a:buSzPct val="100000"/>
            </a:pPr>
            <a:r>
              <a:rPr lang="en-US" sz="3000" dirty="0">
                <a:solidFill>
                  <a:srgbClr val="000000">
                    <a:lumMod val="75000"/>
                    <a:lumOff val="25000"/>
                  </a:srgbClr>
                </a:solidFill>
              </a:rPr>
              <a:t>Death		Sexual Abuse		Serious Physical Harm</a:t>
            </a:r>
          </a:p>
        </p:txBody>
      </p:sp>
      <p:sp>
        <p:nvSpPr>
          <p:cNvPr id="5" name="Rectangle 4"/>
          <p:cNvSpPr/>
          <p:nvPr/>
        </p:nvSpPr>
        <p:spPr>
          <a:xfrm>
            <a:off x="4088674" y="3156615"/>
            <a:ext cx="3344092" cy="1015663"/>
          </a:xfrm>
          <a:prstGeom prst="rect">
            <a:avLst/>
          </a:prstGeom>
        </p:spPr>
        <p:txBody>
          <a:bodyPr wrap="square">
            <a:spAutoFit/>
          </a:bodyPr>
          <a:lstStyle/>
          <a:p>
            <a:pPr marL="91440" lvl="0" indent="-91440">
              <a:buClr>
                <a:srgbClr val="6F6F74"/>
              </a:buClr>
              <a:buSzPct val="100000"/>
              <a:buFont typeface="Wingdings" panose="05000000000000000000" pitchFamily="2" charset="2"/>
              <a:buChar char="ü"/>
            </a:pPr>
            <a:r>
              <a:rPr lang="en-US" sz="3000" dirty="0">
                <a:solidFill>
                  <a:srgbClr val="000000">
                    <a:lumMod val="75000"/>
                    <a:lumOff val="25000"/>
                  </a:srgbClr>
                </a:solidFill>
              </a:rPr>
              <a:t>Written Directives</a:t>
            </a:r>
          </a:p>
          <a:p>
            <a:pPr marL="91440" lvl="0" indent="-91440">
              <a:buClr>
                <a:srgbClr val="6F6F74"/>
              </a:buClr>
              <a:buSzPct val="100000"/>
              <a:buFont typeface="Wingdings" panose="05000000000000000000" pitchFamily="2" charset="2"/>
              <a:buChar char="ü"/>
            </a:pPr>
            <a:r>
              <a:rPr lang="en-US" sz="3000" dirty="0">
                <a:solidFill>
                  <a:srgbClr val="000000">
                    <a:lumMod val="75000"/>
                    <a:lumOff val="25000"/>
                  </a:srgbClr>
                </a:solidFill>
              </a:rPr>
              <a:t>IPOS</a:t>
            </a:r>
          </a:p>
        </p:txBody>
      </p:sp>
      <p:sp>
        <p:nvSpPr>
          <p:cNvPr id="6" name="Rectangle 5"/>
          <p:cNvSpPr/>
          <p:nvPr/>
        </p:nvSpPr>
        <p:spPr>
          <a:xfrm>
            <a:off x="7889966" y="3167897"/>
            <a:ext cx="3265714" cy="1015663"/>
          </a:xfrm>
          <a:prstGeom prst="rect">
            <a:avLst/>
          </a:prstGeom>
        </p:spPr>
        <p:txBody>
          <a:bodyPr wrap="square">
            <a:spAutoFit/>
          </a:bodyPr>
          <a:lstStyle/>
          <a:p>
            <a:pPr marL="91440" lvl="0" indent="-91440">
              <a:buClr>
                <a:srgbClr val="6F6F74"/>
              </a:buClr>
              <a:buSzPct val="100000"/>
              <a:buFont typeface="Wingdings" panose="05000000000000000000" pitchFamily="2" charset="2"/>
              <a:buChar char="ü"/>
            </a:pPr>
            <a:r>
              <a:rPr lang="en-US" sz="3000" dirty="0">
                <a:solidFill>
                  <a:srgbClr val="000000">
                    <a:lumMod val="75000"/>
                    <a:lumOff val="25000"/>
                  </a:srgbClr>
                </a:solidFill>
              </a:rPr>
              <a:t>Policy/Procedure</a:t>
            </a:r>
          </a:p>
          <a:p>
            <a:pPr marL="91440" lvl="0" indent="-91440">
              <a:buClr>
                <a:srgbClr val="6F6F74"/>
              </a:buClr>
              <a:buSzPct val="100000"/>
              <a:buFont typeface="Wingdings" panose="05000000000000000000" pitchFamily="2" charset="2"/>
              <a:buChar char="ü"/>
            </a:pPr>
            <a:r>
              <a:rPr lang="en-US" sz="3000" dirty="0">
                <a:solidFill>
                  <a:srgbClr val="000000">
                    <a:lumMod val="75000"/>
                    <a:lumOff val="25000"/>
                  </a:srgbClr>
                </a:solidFill>
              </a:rPr>
              <a:t>Guidelines</a:t>
            </a:r>
          </a:p>
        </p:txBody>
      </p:sp>
      <p:pic>
        <p:nvPicPr>
          <p:cNvPr id="9" name="Audio 8">
            <a:hlinkClick r:id="" action="ppaction://media"/>
            <a:extLst>
              <a:ext uri="{FF2B5EF4-FFF2-40B4-BE49-F238E27FC236}">
                <a16:creationId xmlns:a16="http://schemas.microsoft.com/office/drawing/2014/main" xmlns="" id="{39C63A68-3461-24D3-966A-9E575C397CC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274226920"/>
      </p:ext>
    </p:extLst>
  </p:cSld>
  <p:clrMapOvr>
    <a:masterClrMapping/>
  </p:clrMapOvr>
  <mc:AlternateContent xmlns:mc="http://schemas.openxmlformats.org/markup-compatibility/2006" xmlns:p14="http://schemas.microsoft.com/office/powerpoint/2010/main">
    <mc:Choice Requires="p14">
      <p:transition spd="slow" p14:dur="2000" advTm="33842"/>
    </mc:Choice>
    <mc:Fallback xmlns="">
      <p:transition spd="slow" advTm="33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 calcmode="lin" valueType="num">
                                      <p:cBhvr additive="base">
                                        <p:cTn id="30"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 calcmode="lin" valueType="num">
                                      <p:cBhvr additive="base">
                                        <p:cTn id="36"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 calcmode="lin" valueType="num">
                                      <p:cBhvr additive="base">
                                        <p:cTn id="4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6">
                                            <p:txEl>
                                              <p:pRg st="1" end="1"/>
                                            </p:txEl>
                                          </p:spTgt>
                                        </p:tgtEl>
                                        <p:attrNameLst>
                                          <p:attrName>style.visibility</p:attrName>
                                        </p:attrNameLst>
                                      </p:cBhvr>
                                      <p:to>
                                        <p:strVal val="visible"/>
                                      </p:to>
                                    </p:set>
                                    <p:anim calcmode="lin" valueType="num">
                                      <p:cBhvr additive="base">
                                        <p:cTn id="4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 calcmode="lin" valueType="num">
                                      <p:cBhvr>
                                        <p:cTn id="5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5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56" dur="500"/>
                                        <p:tgtEl>
                                          <p:spTgt spid="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xEl>
                                              <p:pRg st="1" end="1"/>
                                            </p:txEl>
                                          </p:spTgt>
                                        </p:tgtEl>
                                        <p:attrNameLst>
                                          <p:attrName>style.visibility</p:attrName>
                                        </p:attrNameLst>
                                      </p:cBhvr>
                                      <p:to>
                                        <p:strVal val="visible"/>
                                      </p:to>
                                    </p:set>
                                    <p:anim calcmode="lin" valueType="num">
                                      <p:cBhvr additive="base">
                                        <p:cTn id="6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098060"/>
          </a:xfrm>
        </p:spPr>
        <p:txBody>
          <a:bodyPr>
            <a:normAutofit/>
          </a:bodyPr>
          <a:lstStyle/>
          <a:p>
            <a:pPr algn="ctr"/>
            <a:r>
              <a:rPr lang="en-US" sz="6000" dirty="0"/>
              <a:t>Neglect Class II</a:t>
            </a:r>
          </a:p>
        </p:txBody>
      </p:sp>
      <p:sp>
        <p:nvSpPr>
          <p:cNvPr id="3" name="Content Placeholder 2"/>
          <p:cNvSpPr>
            <a:spLocks noGrp="1"/>
          </p:cNvSpPr>
          <p:nvPr>
            <p:ph idx="1"/>
          </p:nvPr>
        </p:nvSpPr>
        <p:spPr>
          <a:xfrm>
            <a:off x="561703" y="1750423"/>
            <a:ext cx="11047201" cy="1724297"/>
          </a:xfrm>
        </p:spPr>
        <p:txBody>
          <a:bodyPr>
            <a:normAutofit lnSpcReduction="10000"/>
          </a:bodyPr>
          <a:lstStyle/>
          <a:p>
            <a:r>
              <a:rPr lang="en-US" sz="4000" dirty="0"/>
              <a:t>AN ACT OF COMMISSION OR OMISSION THAT RESULTS FROM A NON-COMPLIANCE WITH A STANDARD OF CARE OR TREATMENT REQUIRED BY:</a:t>
            </a:r>
          </a:p>
          <a:p>
            <a:pPr marL="0" indent="0">
              <a:lnSpc>
                <a:spcPct val="100000"/>
              </a:lnSpc>
              <a:spcBef>
                <a:spcPts val="0"/>
              </a:spcBef>
              <a:spcAft>
                <a:spcPts val="0"/>
              </a:spcAft>
              <a:buNone/>
            </a:pPr>
            <a:endParaRPr lang="en-US" dirty="0"/>
          </a:p>
        </p:txBody>
      </p:sp>
      <p:sp>
        <p:nvSpPr>
          <p:cNvPr id="4" name="Rectangle 3"/>
          <p:cNvSpPr/>
          <p:nvPr/>
        </p:nvSpPr>
        <p:spPr>
          <a:xfrm>
            <a:off x="4066714" y="3332644"/>
            <a:ext cx="3448594" cy="1015663"/>
          </a:xfrm>
          <a:prstGeom prst="rect">
            <a:avLst/>
          </a:prstGeom>
        </p:spPr>
        <p:txBody>
          <a:bodyPr wrap="square">
            <a:spAutoFit/>
          </a:bodyPr>
          <a:lstStyle/>
          <a:p>
            <a:r>
              <a:rPr lang="en-US" sz="3000" dirty="0"/>
              <a:t>Written Directives</a:t>
            </a:r>
          </a:p>
          <a:p>
            <a:r>
              <a:rPr lang="en-US" sz="3000" dirty="0"/>
              <a:t>IPOS</a:t>
            </a:r>
          </a:p>
        </p:txBody>
      </p:sp>
      <p:sp>
        <p:nvSpPr>
          <p:cNvPr id="5" name="Rectangle 4"/>
          <p:cNvSpPr/>
          <p:nvPr/>
        </p:nvSpPr>
        <p:spPr>
          <a:xfrm>
            <a:off x="8085909" y="3332647"/>
            <a:ext cx="3522995" cy="1015663"/>
          </a:xfrm>
          <a:prstGeom prst="rect">
            <a:avLst/>
          </a:prstGeom>
        </p:spPr>
        <p:txBody>
          <a:bodyPr wrap="square">
            <a:spAutoFit/>
          </a:bodyPr>
          <a:lstStyle/>
          <a:p>
            <a:r>
              <a:rPr lang="en-US" sz="3000" dirty="0"/>
              <a:t>Policies/Procedures</a:t>
            </a:r>
          </a:p>
          <a:p>
            <a:r>
              <a:rPr lang="en-US" sz="3000" dirty="0"/>
              <a:t>Guidelines</a:t>
            </a:r>
          </a:p>
        </p:txBody>
      </p:sp>
      <p:sp>
        <p:nvSpPr>
          <p:cNvPr id="6" name="Rectangle 5"/>
          <p:cNvSpPr/>
          <p:nvPr/>
        </p:nvSpPr>
        <p:spPr>
          <a:xfrm>
            <a:off x="931817" y="3332645"/>
            <a:ext cx="2564297" cy="1015663"/>
          </a:xfrm>
          <a:prstGeom prst="rect">
            <a:avLst/>
          </a:prstGeom>
        </p:spPr>
        <p:txBody>
          <a:bodyPr wrap="square">
            <a:spAutoFit/>
          </a:bodyPr>
          <a:lstStyle/>
          <a:p>
            <a:r>
              <a:rPr lang="en-US" sz="3000" dirty="0"/>
              <a:t>Law</a:t>
            </a:r>
          </a:p>
          <a:p>
            <a:r>
              <a:rPr lang="en-US" sz="3000" dirty="0"/>
              <a:t>Rules</a:t>
            </a:r>
          </a:p>
        </p:txBody>
      </p:sp>
      <p:sp>
        <p:nvSpPr>
          <p:cNvPr id="7" name="Rectangle 6"/>
          <p:cNvSpPr/>
          <p:nvPr/>
        </p:nvSpPr>
        <p:spPr>
          <a:xfrm>
            <a:off x="561703" y="4502943"/>
            <a:ext cx="10223863" cy="1477328"/>
          </a:xfrm>
          <a:prstGeom prst="rect">
            <a:avLst/>
          </a:prstGeom>
        </p:spPr>
        <p:txBody>
          <a:bodyPr wrap="square">
            <a:spAutoFit/>
          </a:bodyPr>
          <a:lstStyle/>
          <a:p>
            <a:pPr algn="ctr"/>
            <a:r>
              <a:rPr lang="en-US" sz="4000" dirty="0"/>
              <a:t>THAT EITHER CAUSED OR CONTRIBUTED TO:</a:t>
            </a:r>
          </a:p>
          <a:p>
            <a:pPr algn="ctr"/>
            <a:endParaRPr lang="en-US" sz="2000" dirty="0"/>
          </a:p>
          <a:p>
            <a:pPr algn="ctr"/>
            <a:r>
              <a:rPr lang="en-US" sz="3000" dirty="0"/>
              <a:t>Non-Serious Physical Harm	Emotional Harm</a:t>
            </a:r>
          </a:p>
        </p:txBody>
      </p:sp>
      <p:pic>
        <p:nvPicPr>
          <p:cNvPr id="9" name="Audio 8">
            <a:hlinkClick r:id="" action="ppaction://media"/>
            <a:extLst>
              <a:ext uri="{FF2B5EF4-FFF2-40B4-BE49-F238E27FC236}">
                <a16:creationId xmlns:a16="http://schemas.microsoft.com/office/drawing/2014/main" xmlns="" id="{F34F0934-80E4-70C4-6643-06E398E4FE4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254941000"/>
      </p:ext>
    </p:extLst>
  </p:cSld>
  <p:clrMapOvr>
    <a:masterClrMapping/>
  </p:clrMapOvr>
  <mc:AlternateContent xmlns:mc="http://schemas.openxmlformats.org/markup-compatibility/2006" xmlns:p14="http://schemas.microsoft.com/office/powerpoint/2010/main">
    <mc:Choice Requires="p14">
      <p:transition spd="slow" p14:dur="2000" advTm="15195"/>
    </mc:Choice>
    <mc:Fallback xmlns="">
      <p:transition spd="slow" advTm="15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additive="base">
                                        <p:cTn id="1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 calcmode="lin" valueType="num">
                                      <p:cBhvr additive="base">
                                        <p:cTn id="2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 calcmode="lin" valueType="num">
                                      <p:cBhvr additive="base">
                                        <p:cTn id="30"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4">
                                            <p:txEl>
                                              <p:pRg st="1" end="1"/>
                                            </p:txEl>
                                          </p:spTgt>
                                        </p:tgtEl>
                                        <p:attrNameLst>
                                          <p:attrName>style.visibility</p:attrName>
                                        </p:attrNameLst>
                                      </p:cBhvr>
                                      <p:to>
                                        <p:strVal val="visible"/>
                                      </p:to>
                                    </p:set>
                                    <p:anim calcmode="lin" valueType="num">
                                      <p:cBhvr additive="base">
                                        <p:cTn id="3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 calcmode="lin" valueType="num">
                                      <p:cBhvr additive="base">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5">
                                            <p:txEl>
                                              <p:pRg st="1" end="1"/>
                                            </p:txEl>
                                          </p:spTgt>
                                        </p:tgtEl>
                                        <p:attrNameLst>
                                          <p:attrName>style.visibility</p:attrName>
                                        </p:attrNameLst>
                                      </p:cBhvr>
                                      <p:to>
                                        <p:strVal val="visible"/>
                                      </p:to>
                                    </p:set>
                                    <p:anim calcmode="lin" valueType="num">
                                      <p:cBhvr additive="base">
                                        <p:cTn id="4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7">
                                            <p:txEl>
                                              <p:pRg st="0" end="0"/>
                                            </p:txEl>
                                          </p:spTgt>
                                        </p:tgtEl>
                                        <p:attrNameLst>
                                          <p:attrName>style.visibility</p:attrName>
                                        </p:attrNameLst>
                                      </p:cBhvr>
                                      <p:to>
                                        <p:strVal val="visible"/>
                                      </p:to>
                                    </p:set>
                                    <p:anim calcmode="lin" valueType="num">
                                      <p:cBhvr>
                                        <p:cTn id="54"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55"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56" dur="500"/>
                                        <p:tgtEl>
                                          <p:spTgt spid="7">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7">
                                            <p:txEl>
                                              <p:pRg st="2" end="2"/>
                                            </p:txEl>
                                          </p:spTgt>
                                        </p:tgtEl>
                                        <p:attrNameLst>
                                          <p:attrName>style.visibility</p:attrName>
                                        </p:attrNameLst>
                                      </p:cBhvr>
                                      <p:to>
                                        <p:strVal val="visible"/>
                                      </p:to>
                                    </p:set>
                                    <p:anim calcmode="lin" valueType="num">
                                      <p:cBhvr additive="base">
                                        <p:cTn id="6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9"/>
                </p:tgtEl>
              </p:cMediaNode>
            </p:audio>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163374"/>
          </a:xfrm>
        </p:spPr>
        <p:txBody>
          <a:bodyPr>
            <a:normAutofit/>
          </a:bodyPr>
          <a:lstStyle/>
          <a:p>
            <a:pPr algn="ctr"/>
            <a:r>
              <a:rPr lang="en-US" sz="6000" dirty="0"/>
              <a:t>Neglect Class III</a:t>
            </a:r>
          </a:p>
        </p:txBody>
      </p:sp>
      <p:sp>
        <p:nvSpPr>
          <p:cNvPr id="3" name="Content Placeholder 2"/>
          <p:cNvSpPr>
            <a:spLocks noGrp="1"/>
          </p:cNvSpPr>
          <p:nvPr>
            <p:ph idx="1"/>
          </p:nvPr>
        </p:nvSpPr>
        <p:spPr>
          <a:xfrm>
            <a:off x="596347" y="1845733"/>
            <a:ext cx="11198087" cy="1427553"/>
          </a:xfrm>
        </p:spPr>
        <p:txBody>
          <a:bodyPr>
            <a:normAutofit fontScale="92500" lnSpcReduction="20000"/>
          </a:bodyPr>
          <a:lstStyle/>
          <a:p>
            <a:r>
              <a:rPr lang="en-US" sz="4000" dirty="0"/>
              <a:t>AN ACT OF COMMISION OR OMISSION THAT RESULTS FROM A NON-COMPLIANCE WITH A STANDARD OF CARE OR TREATMENT REQUIRED BY:</a:t>
            </a:r>
          </a:p>
          <a:p>
            <a:pPr marL="0" indent="0">
              <a:lnSpc>
                <a:spcPct val="100000"/>
              </a:lnSpc>
              <a:spcBef>
                <a:spcPts val="0"/>
              </a:spcBef>
              <a:spcAft>
                <a:spcPts val="0"/>
              </a:spcAft>
              <a:buNone/>
            </a:pPr>
            <a:endParaRPr lang="en-US" dirty="0"/>
          </a:p>
        </p:txBody>
      </p:sp>
      <p:sp>
        <p:nvSpPr>
          <p:cNvPr id="4" name="Rectangle 3"/>
          <p:cNvSpPr/>
          <p:nvPr/>
        </p:nvSpPr>
        <p:spPr>
          <a:xfrm>
            <a:off x="561703" y="4325018"/>
            <a:ext cx="11232731" cy="1323439"/>
          </a:xfrm>
          <a:prstGeom prst="rect">
            <a:avLst/>
          </a:prstGeom>
        </p:spPr>
        <p:txBody>
          <a:bodyPr wrap="square">
            <a:spAutoFit/>
          </a:bodyPr>
          <a:lstStyle/>
          <a:p>
            <a:pPr algn="ctr"/>
            <a:r>
              <a:rPr lang="en-US" sz="3000" dirty="0"/>
              <a:t>THAT EITHER PLACED OR COULD HAVE PLACED A RECIPIENT AT RISK OF:</a:t>
            </a:r>
          </a:p>
          <a:p>
            <a:pPr algn="ctr"/>
            <a:endParaRPr lang="en-US" sz="2000" dirty="0"/>
          </a:p>
          <a:p>
            <a:pPr algn="ctr"/>
            <a:r>
              <a:rPr lang="en-US" sz="3000" dirty="0"/>
              <a:t>Physical Harm	Sexual Abuse</a:t>
            </a:r>
          </a:p>
        </p:txBody>
      </p:sp>
      <p:sp>
        <p:nvSpPr>
          <p:cNvPr id="5" name="Rectangle 4"/>
          <p:cNvSpPr/>
          <p:nvPr/>
        </p:nvSpPr>
        <p:spPr>
          <a:xfrm>
            <a:off x="596347" y="3126477"/>
            <a:ext cx="3670853" cy="1015663"/>
          </a:xfrm>
          <a:prstGeom prst="rect">
            <a:avLst/>
          </a:prstGeom>
        </p:spPr>
        <p:txBody>
          <a:bodyPr wrap="square">
            <a:spAutoFit/>
          </a:bodyPr>
          <a:lstStyle/>
          <a:p>
            <a:pPr lvl="0">
              <a:buClr>
                <a:srgbClr val="6F6F74"/>
              </a:buClr>
              <a:buSzPct val="100000"/>
            </a:pPr>
            <a:r>
              <a:rPr lang="en-US" sz="3000" dirty="0">
                <a:solidFill>
                  <a:srgbClr val="000000">
                    <a:lumMod val="75000"/>
                    <a:lumOff val="25000"/>
                  </a:srgbClr>
                </a:solidFill>
              </a:rPr>
              <a:t>Written Directives</a:t>
            </a:r>
          </a:p>
          <a:p>
            <a:pPr lvl="0">
              <a:buClr>
                <a:srgbClr val="6F6F74"/>
              </a:buClr>
              <a:buSzPct val="100000"/>
            </a:pPr>
            <a:r>
              <a:rPr lang="en-US" sz="3000" dirty="0">
                <a:solidFill>
                  <a:srgbClr val="000000">
                    <a:lumMod val="75000"/>
                    <a:lumOff val="25000"/>
                  </a:srgbClr>
                </a:solidFill>
              </a:rPr>
              <a:t>IPOS/Treatment Plans</a:t>
            </a:r>
          </a:p>
        </p:txBody>
      </p:sp>
      <p:sp>
        <p:nvSpPr>
          <p:cNvPr id="6" name="Rectangle 5"/>
          <p:cNvSpPr/>
          <p:nvPr/>
        </p:nvSpPr>
        <p:spPr>
          <a:xfrm>
            <a:off x="7205016" y="3126475"/>
            <a:ext cx="3950664" cy="1015663"/>
          </a:xfrm>
          <a:prstGeom prst="rect">
            <a:avLst/>
          </a:prstGeom>
        </p:spPr>
        <p:txBody>
          <a:bodyPr wrap="square">
            <a:spAutoFit/>
          </a:bodyPr>
          <a:lstStyle/>
          <a:p>
            <a:pPr lvl="0">
              <a:buClr>
                <a:srgbClr val="6F6F74"/>
              </a:buClr>
              <a:buSzPct val="100000"/>
            </a:pPr>
            <a:r>
              <a:rPr lang="en-US" sz="3000" dirty="0">
                <a:solidFill>
                  <a:srgbClr val="000000">
                    <a:lumMod val="75000"/>
                    <a:lumOff val="25000"/>
                  </a:srgbClr>
                </a:solidFill>
              </a:rPr>
              <a:t>Policies/Procedures</a:t>
            </a:r>
          </a:p>
          <a:p>
            <a:pPr lvl="0">
              <a:buClr>
                <a:srgbClr val="6F6F74"/>
              </a:buClr>
              <a:buSzPct val="100000"/>
            </a:pPr>
            <a:r>
              <a:rPr lang="en-US" sz="3000" dirty="0">
                <a:solidFill>
                  <a:srgbClr val="000000">
                    <a:lumMod val="75000"/>
                    <a:lumOff val="25000"/>
                  </a:srgbClr>
                </a:solidFill>
              </a:rPr>
              <a:t>Guidelines</a:t>
            </a:r>
          </a:p>
        </p:txBody>
      </p:sp>
      <p:sp>
        <p:nvSpPr>
          <p:cNvPr id="7" name="Rectangle 6"/>
          <p:cNvSpPr/>
          <p:nvPr/>
        </p:nvSpPr>
        <p:spPr>
          <a:xfrm>
            <a:off x="5226656" y="3126475"/>
            <a:ext cx="3034748" cy="1015663"/>
          </a:xfrm>
          <a:prstGeom prst="rect">
            <a:avLst/>
          </a:prstGeom>
        </p:spPr>
        <p:txBody>
          <a:bodyPr wrap="square">
            <a:spAutoFit/>
          </a:bodyPr>
          <a:lstStyle/>
          <a:p>
            <a:pPr lvl="0">
              <a:buClr>
                <a:srgbClr val="6F6F74"/>
              </a:buClr>
              <a:buSzPct val="100000"/>
            </a:pPr>
            <a:r>
              <a:rPr lang="en-US" sz="3000" dirty="0">
                <a:solidFill>
                  <a:srgbClr val="000000">
                    <a:lumMod val="75000"/>
                    <a:lumOff val="25000"/>
                  </a:srgbClr>
                </a:solidFill>
              </a:rPr>
              <a:t>Law</a:t>
            </a:r>
          </a:p>
          <a:p>
            <a:pPr lvl="0">
              <a:buClr>
                <a:srgbClr val="6F6F74"/>
              </a:buClr>
              <a:buSzPct val="100000"/>
            </a:pPr>
            <a:r>
              <a:rPr lang="en-US" sz="3000" dirty="0">
                <a:solidFill>
                  <a:srgbClr val="000000">
                    <a:lumMod val="75000"/>
                    <a:lumOff val="25000"/>
                  </a:srgbClr>
                </a:solidFill>
              </a:rPr>
              <a:t>Rules</a:t>
            </a:r>
          </a:p>
        </p:txBody>
      </p:sp>
      <p:pic>
        <p:nvPicPr>
          <p:cNvPr id="9" name="Audio 8">
            <a:hlinkClick r:id="" action="ppaction://media"/>
            <a:extLst>
              <a:ext uri="{FF2B5EF4-FFF2-40B4-BE49-F238E27FC236}">
                <a16:creationId xmlns:a16="http://schemas.microsoft.com/office/drawing/2014/main" xmlns="" id="{70FD4569-9BBB-2318-B2B6-9DBC0F4829C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787460986"/>
      </p:ext>
    </p:extLst>
  </p:cSld>
  <p:clrMapOvr>
    <a:masterClrMapping/>
  </p:clrMapOvr>
  <mc:AlternateContent xmlns:mc="http://schemas.openxmlformats.org/markup-compatibility/2006" xmlns:p14="http://schemas.microsoft.com/office/powerpoint/2010/main">
    <mc:Choice Requires="p14">
      <p:transition spd="slow" p14:dur="2000" advTm="18702"/>
    </mc:Choice>
    <mc:Fallback xmlns="">
      <p:transition spd="slow" advTm="18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 calcmode="lin" valueType="num">
                                      <p:cBhvr additive="base">
                                        <p:cTn id="2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 calcmode="lin" valueType="num">
                                      <p:cBhvr additive="base">
                                        <p:cTn id="30"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 calcmode="lin" valueType="num">
                                      <p:cBhvr additive="base">
                                        <p:cTn id="36"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 calcmode="lin" valueType="num">
                                      <p:cBhvr additive="base">
                                        <p:cTn id="4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6">
                                            <p:txEl>
                                              <p:pRg st="1" end="1"/>
                                            </p:txEl>
                                          </p:spTgt>
                                        </p:tgtEl>
                                        <p:attrNameLst>
                                          <p:attrName>style.visibility</p:attrName>
                                        </p:attrNameLst>
                                      </p:cBhvr>
                                      <p:to>
                                        <p:strVal val="visible"/>
                                      </p:to>
                                    </p:set>
                                    <p:anim calcmode="lin" valueType="num">
                                      <p:cBhvr additive="base">
                                        <p:cTn id="4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 calcmode="lin" valueType="num">
                                      <p:cBhvr>
                                        <p:cTn id="5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5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56" dur="500"/>
                                        <p:tgtEl>
                                          <p:spTgt spid="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xEl>
                                              <p:pRg st="2" end="2"/>
                                            </p:txEl>
                                          </p:spTgt>
                                        </p:tgtEl>
                                        <p:attrNameLst>
                                          <p:attrName>style.visibility</p:attrName>
                                        </p:attrNameLst>
                                      </p:cBhvr>
                                      <p:to>
                                        <p:strVal val="visible"/>
                                      </p:to>
                                    </p:set>
                                    <p:anim calcmode="lin" valueType="num">
                                      <p:cBhvr additive="base">
                                        <p:cTn id="6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9"/>
                </p:tgtEl>
              </p:cMediaNode>
            </p:audio>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202563"/>
          </a:xfrm>
        </p:spPr>
        <p:txBody>
          <a:bodyPr>
            <a:normAutofit/>
          </a:bodyPr>
          <a:lstStyle/>
          <a:p>
            <a:pPr algn="ctr"/>
            <a:r>
              <a:rPr lang="en-US" sz="6000" dirty="0"/>
              <a:t>Examples of Neglect</a:t>
            </a:r>
          </a:p>
        </p:txBody>
      </p:sp>
      <p:sp>
        <p:nvSpPr>
          <p:cNvPr id="3" name="Content Placeholder 2"/>
          <p:cNvSpPr>
            <a:spLocks noGrp="1"/>
          </p:cNvSpPr>
          <p:nvPr>
            <p:ph sz="half" idx="1"/>
          </p:nvPr>
        </p:nvSpPr>
        <p:spPr>
          <a:xfrm>
            <a:off x="1097278" y="1845733"/>
            <a:ext cx="4937760" cy="4450563"/>
          </a:xfrm>
        </p:spPr>
        <p:txBody>
          <a:bodyPr>
            <a:normAutofit lnSpcReduction="10000"/>
          </a:bodyPr>
          <a:lstStyle/>
          <a:p>
            <a:r>
              <a:rPr lang="en-US" sz="3000" dirty="0"/>
              <a:t>Not providing pain medication as prescribed</a:t>
            </a:r>
          </a:p>
          <a:p>
            <a:r>
              <a:rPr lang="en-US" sz="3000" dirty="0"/>
              <a:t>Leaving a “one on one” recipient alone</a:t>
            </a:r>
          </a:p>
          <a:p>
            <a:r>
              <a:rPr lang="en-US" sz="3000" dirty="0"/>
              <a:t>Sleeping on duty</a:t>
            </a:r>
          </a:p>
          <a:p>
            <a:r>
              <a:rPr lang="en-US" sz="3000" dirty="0"/>
              <a:t>Not securing items that pose risk to recipient/others</a:t>
            </a:r>
          </a:p>
          <a:p>
            <a:r>
              <a:rPr lang="en-US" sz="3000" dirty="0"/>
              <a:t>Leaving recipients alone in a van</a:t>
            </a:r>
          </a:p>
        </p:txBody>
      </p:sp>
      <p:sp>
        <p:nvSpPr>
          <p:cNvPr id="4" name="Content Placeholder 3"/>
          <p:cNvSpPr>
            <a:spLocks noGrp="1"/>
          </p:cNvSpPr>
          <p:nvPr>
            <p:ph sz="half" idx="2"/>
          </p:nvPr>
        </p:nvSpPr>
        <p:spPr>
          <a:xfrm>
            <a:off x="6217920" y="1845735"/>
            <a:ext cx="4937760" cy="4450562"/>
          </a:xfrm>
        </p:spPr>
        <p:txBody>
          <a:bodyPr>
            <a:normAutofit lnSpcReduction="10000"/>
          </a:bodyPr>
          <a:lstStyle/>
          <a:p>
            <a:r>
              <a:rPr lang="en-US" sz="3000" dirty="0"/>
              <a:t>Not providing medical treatment when needed</a:t>
            </a:r>
          </a:p>
          <a:p>
            <a:r>
              <a:rPr lang="en-US" sz="3000" dirty="0"/>
              <a:t>Mis-dosing medication (too much or too little)</a:t>
            </a:r>
          </a:p>
          <a:p>
            <a:r>
              <a:rPr lang="en-US" sz="3000" dirty="0"/>
              <a:t>Not following a Treatment Plan as written</a:t>
            </a:r>
          </a:p>
          <a:p>
            <a:r>
              <a:rPr lang="en-US" sz="3000" dirty="0"/>
              <a:t>Being aware of an abusive or neglectful situation and not reporting it</a:t>
            </a:r>
          </a:p>
          <a:p>
            <a:endParaRPr lang="en-US" dirty="0"/>
          </a:p>
        </p:txBody>
      </p:sp>
      <p:pic>
        <p:nvPicPr>
          <p:cNvPr id="6" name="Audio 5">
            <a:hlinkClick r:id="" action="ppaction://media"/>
            <a:extLst>
              <a:ext uri="{FF2B5EF4-FFF2-40B4-BE49-F238E27FC236}">
                <a16:creationId xmlns:a16="http://schemas.microsoft.com/office/drawing/2014/main" xmlns="" id="{B27B2527-2F1C-C2A6-C924-6BD2C5B1159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037609328"/>
      </p:ext>
    </p:extLst>
  </p:cSld>
  <p:clrMapOvr>
    <a:masterClrMapping/>
  </p:clrMapOvr>
  <mc:AlternateContent xmlns:mc="http://schemas.openxmlformats.org/markup-compatibility/2006" xmlns:p14="http://schemas.microsoft.com/office/powerpoint/2010/main">
    <mc:Choice Requires="p14">
      <p:transition spd="slow" p14:dur="2000" advTm="16473"/>
    </mc:Choice>
    <mc:Fallback xmlns="">
      <p:transition spd="slow" advTm="16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 calcmode="lin" valueType="num">
                                      <p:cBhvr additive="base">
                                        <p:cTn id="4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
                                            <p:txEl>
                                              <p:pRg st="1" end="1"/>
                                            </p:txEl>
                                          </p:spTgt>
                                        </p:tgtEl>
                                        <p:attrNameLst>
                                          <p:attrName>style.visibility</p:attrName>
                                        </p:attrNameLst>
                                      </p:cBhvr>
                                      <p:to>
                                        <p:strVal val="visible"/>
                                      </p:to>
                                    </p:set>
                                    <p:anim calcmode="lin" valueType="num">
                                      <p:cBhvr additive="base">
                                        <p:cTn id="4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
                                            <p:txEl>
                                              <p:pRg st="2" end="2"/>
                                            </p:txEl>
                                          </p:spTgt>
                                        </p:tgtEl>
                                        <p:attrNameLst>
                                          <p:attrName>style.visibility</p:attrName>
                                        </p:attrNameLst>
                                      </p:cBhvr>
                                      <p:to>
                                        <p:strVal val="visible"/>
                                      </p:to>
                                    </p:set>
                                    <p:anim calcmode="lin" valueType="num">
                                      <p:cBhvr additive="base">
                                        <p:cTn id="5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4">
                                            <p:txEl>
                                              <p:pRg st="3" end="3"/>
                                            </p:txEl>
                                          </p:spTgt>
                                        </p:tgtEl>
                                        <p:attrNameLst>
                                          <p:attrName>style.visibility</p:attrName>
                                        </p:attrNameLst>
                                      </p:cBhvr>
                                      <p:to>
                                        <p:strVal val="visible"/>
                                      </p:to>
                                    </p:set>
                                    <p:anim calcmode="lin" valueType="num">
                                      <p:cBhvr additive="base">
                                        <p:cTn id="5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228688"/>
          </a:xfrm>
        </p:spPr>
        <p:txBody>
          <a:bodyPr>
            <a:normAutofit/>
          </a:bodyPr>
          <a:lstStyle/>
          <a:p>
            <a:pPr algn="ctr"/>
            <a:r>
              <a:rPr lang="en-US" sz="6000" dirty="0"/>
              <a:t>FAILURE TO REPORT</a:t>
            </a:r>
          </a:p>
        </p:txBody>
      </p:sp>
      <p:sp>
        <p:nvSpPr>
          <p:cNvPr id="3" name="Content Placeholder 2"/>
          <p:cNvSpPr>
            <a:spLocks noGrp="1"/>
          </p:cNvSpPr>
          <p:nvPr>
            <p:ph idx="1"/>
          </p:nvPr>
        </p:nvSpPr>
        <p:spPr>
          <a:xfrm>
            <a:off x="522514" y="1845734"/>
            <a:ext cx="11090366" cy="1406917"/>
          </a:xfrm>
        </p:spPr>
        <p:txBody>
          <a:bodyPr/>
          <a:lstStyle/>
          <a:p>
            <a:r>
              <a:rPr lang="en-US" sz="4000" dirty="0"/>
              <a:t>THE FAILURE TO REPORT ANY INCIDENT THAT IS ABUSE OR NEGLECT </a:t>
            </a:r>
            <a:r>
              <a:rPr lang="en-US" sz="4000" b="1" i="1" u="sng" dirty="0"/>
              <a:t>IS</a:t>
            </a:r>
            <a:r>
              <a:rPr lang="en-US" sz="4000" dirty="0"/>
              <a:t> NEGLECT</a:t>
            </a:r>
          </a:p>
          <a:p>
            <a:endParaRPr lang="en-US" sz="2800" dirty="0"/>
          </a:p>
        </p:txBody>
      </p:sp>
      <p:sp>
        <p:nvSpPr>
          <p:cNvPr id="4" name="Rectangle 3"/>
          <p:cNvSpPr/>
          <p:nvPr/>
        </p:nvSpPr>
        <p:spPr>
          <a:xfrm>
            <a:off x="522514" y="3583093"/>
            <a:ext cx="6096000" cy="1518364"/>
          </a:xfrm>
          <a:prstGeom prst="rect">
            <a:avLst/>
          </a:prstGeom>
        </p:spPr>
        <p:txBody>
          <a:bodyPr>
            <a:spAutoFit/>
          </a:bodyPr>
          <a:lstStyle/>
          <a:p>
            <a:pPr marL="342900" lvl="0" indent="-342900">
              <a:lnSpc>
                <a:spcPct val="90000"/>
              </a:lnSpc>
              <a:spcBef>
                <a:spcPts val="1200"/>
              </a:spcBef>
              <a:spcAft>
                <a:spcPts val="200"/>
              </a:spcAft>
              <a:buClr>
                <a:srgbClr val="6F6F74"/>
              </a:buClr>
              <a:buSzPct val="100000"/>
              <a:buFont typeface="Wingdings" panose="05000000000000000000" pitchFamily="2" charset="2"/>
              <a:buChar char="ü"/>
            </a:pPr>
            <a:r>
              <a:rPr lang="en-US" sz="3000" dirty="0">
                <a:solidFill>
                  <a:srgbClr val="000000">
                    <a:lumMod val="75000"/>
                    <a:lumOff val="25000"/>
                  </a:srgbClr>
                </a:solidFill>
              </a:rPr>
              <a:t>IMMEDIATE ORAL REPORT</a:t>
            </a:r>
          </a:p>
          <a:p>
            <a:pPr marL="342900" lvl="0" indent="-342900">
              <a:lnSpc>
                <a:spcPct val="90000"/>
              </a:lnSpc>
              <a:spcBef>
                <a:spcPts val="1200"/>
              </a:spcBef>
              <a:spcAft>
                <a:spcPts val="200"/>
              </a:spcAft>
              <a:buClr>
                <a:srgbClr val="6F6F74"/>
              </a:buClr>
              <a:buSzPct val="100000"/>
              <a:buFont typeface="Wingdings" panose="05000000000000000000" pitchFamily="2" charset="2"/>
              <a:buChar char="ü"/>
            </a:pPr>
            <a:r>
              <a:rPr lang="en-US" sz="3000" dirty="0">
                <a:solidFill>
                  <a:srgbClr val="000000">
                    <a:lumMod val="75000"/>
                    <a:lumOff val="25000"/>
                  </a:srgbClr>
                </a:solidFill>
              </a:rPr>
              <a:t>WRITTEN REPORT WITHIN 24 HOURS</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9519" y="2599508"/>
            <a:ext cx="2805246" cy="3559957"/>
          </a:xfrm>
          <a:prstGeom prst="rect">
            <a:avLst/>
          </a:prstGeom>
        </p:spPr>
      </p:pic>
      <p:pic>
        <p:nvPicPr>
          <p:cNvPr id="7" name="Audio 6">
            <a:hlinkClick r:id="" action="ppaction://media"/>
            <a:extLst>
              <a:ext uri="{FF2B5EF4-FFF2-40B4-BE49-F238E27FC236}">
                <a16:creationId xmlns:a16="http://schemas.microsoft.com/office/drawing/2014/main" xmlns="" id="{40F711F9-F5C0-FE32-5E1C-40B511B949A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377479362"/>
      </p:ext>
    </p:extLst>
  </p:cSld>
  <p:clrMapOvr>
    <a:masterClrMapping/>
  </p:clrMapOvr>
  <mc:AlternateContent xmlns:mc="http://schemas.openxmlformats.org/markup-compatibility/2006" xmlns:p14="http://schemas.microsoft.com/office/powerpoint/2010/main">
    <mc:Choice Requires="p14">
      <p:transition spd="slow" p14:dur="2000" advTm="26945"/>
    </mc:Choice>
    <mc:Fallback xmlns="">
      <p:transition spd="slow" advTm="26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60478"/>
            <a:ext cx="10058400" cy="1189500"/>
          </a:xfrm>
        </p:spPr>
        <p:txBody>
          <a:bodyPr>
            <a:normAutofit/>
          </a:bodyPr>
          <a:lstStyle/>
          <a:p>
            <a:pPr algn="ctr"/>
            <a:r>
              <a:rPr lang="en-US" sz="6000" dirty="0"/>
              <a:t>WHAT IS YOUR DUTY TO REPORT</a:t>
            </a:r>
          </a:p>
        </p:txBody>
      </p:sp>
      <p:sp>
        <p:nvSpPr>
          <p:cNvPr id="3" name="Content Placeholder 2"/>
          <p:cNvSpPr>
            <a:spLocks noGrp="1"/>
          </p:cNvSpPr>
          <p:nvPr>
            <p:ph idx="1"/>
          </p:nvPr>
        </p:nvSpPr>
        <p:spPr>
          <a:xfrm>
            <a:off x="418011" y="1763486"/>
            <a:ext cx="11416938" cy="1214845"/>
          </a:xfrm>
        </p:spPr>
        <p:txBody>
          <a:bodyPr>
            <a:normAutofit/>
          </a:bodyPr>
          <a:lstStyle/>
          <a:p>
            <a:r>
              <a:rPr lang="en-US" sz="4000" dirty="0"/>
              <a:t>You must </a:t>
            </a:r>
            <a:r>
              <a:rPr lang="en-US" sz="4000" u="sng" dirty="0"/>
              <a:t>immediately</a:t>
            </a:r>
            <a:r>
              <a:rPr lang="en-US" sz="4000" dirty="0"/>
              <a:t> report directly to the Office of Recipient Rights and your supervisor:</a:t>
            </a:r>
          </a:p>
          <a:p>
            <a:pPr lvl="1"/>
            <a:endParaRPr lang="en-US" dirty="0"/>
          </a:p>
          <a:p>
            <a:pPr marL="384048" lvl="2" indent="0">
              <a:buNone/>
            </a:pPr>
            <a:endParaRPr lang="en-US" dirty="0"/>
          </a:p>
        </p:txBody>
      </p:sp>
      <p:sp>
        <p:nvSpPr>
          <p:cNvPr id="4" name="Rectangle 3"/>
          <p:cNvSpPr/>
          <p:nvPr/>
        </p:nvSpPr>
        <p:spPr>
          <a:xfrm>
            <a:off x="2005148" y="3000133"/>
            <a:ext cx="8242663" cy="1000274"/>
          </a:xfrm>
          <a:prstGeom prst="rect">
            <a:avLst/>
          </a:prstGeom>
        </p:spPr>
        <p:txBody>
          <a:bodyPr wrap="square">
            <a:spAutoFit/>
          </a:bodyPr>
          <a:lstStyle/>
          <a:p>
            <a:pPr marL="384048" lvl="1" indent="-182880">
              <a:lnSpc>
                <a:spcPct val="90000"/>
              </a:lnSpc>
              <a:spcBef>
                <a:spcPts val="200"/>
              </a:spcBef>
              <a:spcAft>
                <a:spcPts val="400"/>
              </a:spcAft>
              <a:buClr>
                <a:srgbClr val="6F6F74"/>
              </a:buClr>
              <a:buFont typeface="Calibri" pitchFamily="34" charset="0"/>
              <a:buChar char="◦"/>
            </a:pPr>
            <a:r>
              <a:rPr lang="en-US" sz="3000" dirty="0">
                <a:solidFill>
                  <a:srgbClr val="000000">
                    <a:lumMod val="75000"/>
                    <a:lumOff val="25000"/>
                  </a:srgbClr>
                </a:solidFill>
              </a:rPr>
              <a:t>Serious injury or death</a:t>
            </a:r>
          </a:p>
          <a:p>
            <a:pPr marL="384048" lvl="1" indent="-182880">
              <a:lnSpc>
                <a:spcPct val="90000"/>
              </a:lnSpc>
              <a:spcBef>
                <a:spcPts val="200"/>
              </a:spcBef>
              <a:spcAft>
                <a:spcPts val="400"/>
              </a:spcAft>
              <a:buClr>
                <a:srgbClr val="6F6F74"/>
              </a:buClr>
              <a:buFont typeface="Calibri" pitchFamily="34" charset="0"/>
              <a:buChar char="◦"/>
            </a:pPr>
            <a:r>
              <a:rPr lang="en-US" sz="3000" u="sng" dirty="0">
                <a:solidFill>
                  <a:srgbClr val="000000">
                    <a:lumMod val="75000"/>
                    <a:lumOff val="25000"/>
                  </a:srgbClr>
                </a:solidFill>
              </a:rPr>
              <a:t>All</a:t>
            </a:r>
            <a:r>
              <a:rPr lang="en-US" sz="3000" dirty="0">
                <a:solidFill>
                  <a:srgbClr val="000000">
                    <a:lumMod val="75000"/>
                    <a:lumOff val="25000"/>
                  </a:srgbClr>
                </a:solidFill>
              </a:rPr>
              <a:t> apparent or suspected violation of rights</a:t>
            </a:r>
          </a:p>
        </p:txBody>
      </p:sp>
      <p:sp>
        <p:nvSpPr>
          <p:cNvPr id="5" name="Rectangle 4"/>
          <p:cNvSpPr/>
          <p:nvPr/>
        </p:nvSpPr>
        <p:spPr>
          <a:xfrm>
            <a:off x="274320" y="4218151"/>
            <a:ext cx="11560629" cy="944874"/>
          </a:xfrm>
          <a:prstGeom prst="rect">
            <a:avLst/>
          </a:prstGeom>
        </p:spPr>
        <p:txBody>
          <a:bodyPr wrap="square">
            <a:spAutoFit/>
          </a:bodyPr>
          <a:lstStyle/>
          <a:p>
            <a:pPr marL="201168" lvl="1">
              <a:lnSpc>
                <a:spcPct val="90000"/>
              </a:lnSpc>
              <a:spcBef>
                <a:spcPts val="200"/>
              </a:spcBef>
              <a:spcAft>
                <a:spcPts val="400"/>
              </a:spcAft>
              <a:buClr>
                <a:srgbClr val="6F6F74"/>
              </a:buClr>
            </a:pPr>
            <a:r>
              <a:rPr lang="en-US" sz="3200" dirty="0">
                <a:solidFill>
                  <a:srgbClr val="000000">
                    <a:lumMod val="75000"/>
                    <a:lumOff val="25000"/>
                  </a:srgbClr>
                </a:solidFill>
              </a:rPr>
              <a:t>The terms “apparent” or “suspected” mean ANY OCCURENCE THAT </a:t>
            </a:r>
          </a:p>
          <a:p>
            <a:pPr marL="384048" lvl="2">
              <a:lnSpc>
                <a:spcPct val="90000"/>
              </a:lnSpc>
              <a:spcBef>
                <a:spcPts val="200"/>
              </a:spcBef>
              <a:spcAft>
                <a:spcPts val="400"/>
              </a:spcAft>
              <a:buClr>
                <a:srgbClr val="6F6F74"/>
              </a:buClr>
            </a:pPr>
            <a:r>
              <a:rPr lang="en-US" sz="2400" dirty="0">
                <a:solidFill>
                  <a:srgbClr val="000000">
                    <a:lumMod val="75000"/>
                    <a:lumOff val="25000"/>
                  </a:srgbClr>
                </a:solidFill>
              </a:rPr>
              <a:t>You witnessed	Received a report of (written or verbal)	Have information about</a:t>
            </a:r>
          </a:p>
        </p:txBody>
      </p:sp>
      <p:sp>
        <p:nvSpPr>
          <p:cNvPr id="6" name="Rectangle 5"/>
          <p:cNvSpPr/>
          <p:nvPr/>
        </p:nvSpPr>
        <p:spPr>
          <a:xfrm>
            <a:off x="274320" y="5505497"/>
            <a:ext cx="11665131" cy="507831"/>
          </a:xfrm>
          <a:prstGeom prst="rect">
            <a:avLst/>
          </a:prstGeom>
        </p:spPr>
        <p:txBody>
          <a:bodyPr wrap="square">
            <a:spAutoFit/>
          </a:bodyPr>
          <a:lstStyle/>
          <a:p>
            <a:pPr marL="384048" lvl="2" algn="ctr">
              <a:lnSpc>
                <a:spcPct val="90000"/>
              </a:lnSpc>
              <a:spcBef>
                <a:spcPts val="200"/>
              </a:spcBef>
              <a:spcAft>
                <a:spcPts val="400"/>
              </a:spcAft>
              <a:buClr>
                <a:srgbClr val="6F6F74"/>
              </a:buClr>
            </a:pPr>
            <a:r>
              <a:rPr lang="en-US" sz="3000" b="1" i="1" u="sng" dirty="0">
                <a:solidFill>
                  <a:srgbClr val="000000">
                    <a:lumMod val="75000"/>
                    <a:lumOff val="25000"/>
                  </a:srgbClr>
                </a:solidFill>
              </a:rPr>
              <a:t>WHETHER OR NOT YOU BELIEVE THAT ALLEGATION TO BE TRUE</a:t>
            </a:r>
          </a:p>
        </p:txBody>
      </p:sp>
      <p:pic>
        <p:nvPicPr>
          <p:cNvPr id="8" name="Audio 7">
            <a:hlinkClick r:id="" action="ppaction://media"/>
            <a:extLst>
              <a:ext uri="{FF2B5EF4-FFF2-40B4-BE49-F238E27FC236}">
                <a16:creationId xmlns:a16="http://schemas.microsoft.com/office/drawing/2014/main" xmlns="" id="{8ED17AB1-10FF-65BC-42F0-4A074466B5C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976429920"/>
      </p:ext>
    </p:extLst>
  </p:cSld>
  <p:clrMapOvr>
    <a:masterClrMapping/>
  </p:clrMapOvr>
  <mc:AlternateContent xmlns:mc="http://schemas.openxmlformats.org/markup-compatibility/2006" xmlns:p14="http://schemas.microsoft.com/office/powerpoint/2010/main">
    <mc:Choice Requires="p14">
      <p:transition spd="slow" p14:dur="2000" advTm="33284"/>
    </mc:Choice>
    <mc:Fallback xmlns="">
      <p:transition spd="slow" advTm="33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 calcmode="lin" valueType="num">
                                      <p:cBhvr additive="base">
                                        <p:cTn id="30"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 calcmode="lin" valueType="num">
                                      <p:cBhvr additive="base">
                                        <p:cTn id="36"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1000" fill="hold"/>
                                        <p:tgtEl>
                                          <p:spTgt spid="6"/>
                                        </p:tgtEl>
                                        <p:attrNameLst>
                                          <p:attrName>ppt_w</p:attrName>
                                        </p:attrNameLst>
                                      </p:cBhvr>
                                      <p:tavLst>
                                        <p:tav tm="0">
                                          <p:val>
                                            <p:fltVal val="0"/>
                                          </p:val>
                                        </p:tav>
                                        <p:tav tm="100000">
                                          <p:val>
                                            <p:strVal val="#ppt_w"/>
                                          </p:val>
                                        </p:tav>
                                      </p:tavLst>
                                    </p:anim>
                                    <p:anim calcmode="lin" valueType="num">
                                      <p:cBhvr>
                                        <p:cTn id="43" dur="1000" fill="hold"/>
                                        <p:tgtEl>
                                          <p:spTgt spid="6"/>
                                        </p:tgtEl>
                                        <p:attrNameLst>
                                          <p:attrName>ppt_h</p:attrName>
                                        </p:attrNameLst>
                                      </p:cBhvr>
                                      <p:tavLst>
                                        <p:tav tm="0">
                                          <p:val>
                                            <p:fltVal val="0"/>
                                          </p:val>
                                        </p:tav>
                                        <p:tav tm="100000">
                                          <p:val>
                                            <p:strVal val="#ppt_h"/>
                                          </p:val>
                                        </p:tav>
                                      </p:tavLst>
                                    </p:anim>
                                    <p:anim calcmode="lin" valueType="num">
                                      <p:cBhvr>
                                        <p:cTn id="44" dur="1000" fill="hold"/>
                                        <p:tgtEl>
                                          <p:spTgt spid="6"/>
                                        </p:tgtEl>
                                        <p:attrNameLst>
                                          <p:attrName>style.rotation</p:attrName>
                                        </p:attrNameLst>
                                      </p:cBhvr>
                                      <p:tavLst>
                                        <p:tav tm="0">
                                          <p:val>
                                            <p:fltVal val="90"/>
                                          </p:val>
                                        </p:tav>
                                        <p:tav tm="100000">
                                          <p:val>
                                            <p:fltVal val="0"/>
                                          </p:val>
                                        </p:tav>
                                      </p:tavLst>
                                    </p:anim>
                                    <p:animEffect transition="in" filter="fade">
                                      <p:cBhvr>
                                        <p:cTn id="4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8"/>
                </p:tgtEl>
              </p:cMediaNode>
            </p:audio>
          </p:childTnLst>
        </p:cTn>
      </p:par>
    </p:tnLst>
    <p:bldLst>
      <p:bldP spid="3" grpId="0" build="p"/>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810882" y="33318"/>
            <a:ext cx="10916329" cy="6824682"/>
          </a:xfrm>
          <a:prstGeom prst="rect">
            <a:avLst/>
          </a:prstGeom>
        </p:spPr>
      </p:pic>
      <p:pic>
        <p:nvPicPr>
          <p:cNvPr id="4" name="Audio 3">
            <a:hlinkClick r:id="" action="ppaction://media"/>
            <a:extLst>
              <a:ext uri="{FF2B5EF4-FFF2-40B4-BE49-F238E27FC236}">
                <a16:creationId xmlns:a16="http://schemas.microsoft.com/office/drawing/2014/main" xmlns="" id="{55D4278A-A33B-2C40-410A-96053DB8CF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81508728"/>
      </p:ext>
    </p:extLst>
  </p:cSld>
  <p:clrMapOvr>
    <a:masterClrMapping/>
  </p:clrMapOvr>
  <mc:AlternateContent xmlns:mc="http://schemas.openxmlformats.org/markup-compatibility/2006" xmlns:p14="http://schemas.microsoft.com/office/powerpoint/2010/main">
    <mc:Choice Requires="p14">
      <p:transition spd="slow" p14:dur="2000" advTm="12711"/>
    </mc:Choice>
    <mc:Fallback xmlns="">
      <p:transition spd="slow" advTm="12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97280" y="286603"/>
            <a:ext cx="10058400" cy="1076371"/>
          </a:xfrm>
        </p:spPr>
        <p:txBody>
          <a:bodyPr>
            <a:normAutofit/>
          </a:bodyPr>
          <a:lstStyle/>
          <a:p>
            <a:pPr algn="ctr"/>
            <a:r>
              <a:rPr lang="en-US" sz="6000" dirty="0"/>
              <a:t>WHO IS A RECIPIENT</a:t>
            </a:r>
          </a:p>
        </p:txBody>
      </p:sp>
      <p:sp>
        <p:nvSpPr>
          <p:cNvPr id="8" name="Content Placeholder 7"/>
          <p:cNvSpPr>
            <a:spLocks noGrp="1"/>
          </p:cNvSpPr>
          <p:nvPr>
            <p:ph sz="half" idx="1"/>
          </p:nvPr>
        </p:nvSpPr>
        <p:spPr>
          <a:xfrm>
            <a:off x="1097280" y="1845735"/>
            <a:ext cx="4937760" cy="4451548"/>
          </a:xfrm>
        </p:spPr>
        <p:txBody>
          <a:bodyPr>
            <a:normAutofit fontScale="92500" lnSpcReduction="10000"/>
          </a:bodyPr>
          <a:lstStyle/>
          <a:p>
            <a:pPr marL="0" indent="0" algn="ctr">
              <a:buNone/>
            </a:pPr>
            <a:r>
              <a:rPr lang="en-US" sz="3000" dirty="0"/>
              <a:t>Any </a:t>
            </a:r>
            <a:r>
              <a:rPr lang="en-US" sz="3000" u="sng" dirty="0"/>
              <a:t>PERSON</a:t>
            </a:r>
            <a:r>
              <a:rPr lang="en-US" sz="3000" dirty="0"/>
              <a:t> who received services from a Mental Health agency</a:t>
            </a:r>
          </a:p>
          <a:p>
            <a:pPr>
              <a:buFont typeface="Wingdings" panose="05000000000000000000" pitchFamily="2" charset="2"/>
              <a:buChar char="ü"/>
            </a:pPr>
            <a:r>
              <a:rPr lang="en-US" sz="3000" dirty="0"/>
              <a:t>Clients</a:t>
            </a:r>
          </a:p>
          <a:p>
            <a:pPr>
              <a:buFont typeface="Wingdings" panose="05000000000000000000" pitchFamily="2" charset="2"/>
              <a:buChar char="ü"/>
            </a:pPr>
            <a:r>
              <a:rPr lang="en-US" sz="3000" dirty="0"/>
              <a:t>Consumers</a:t>
            </a:r>
          </a:p>
          <a:p>
            <a:pPr>
              <a:buFont typeface="Wingdings" panose="05000000000000000000" pitchFamily="2" charset="2"/>
              <a:buChar char="ü"/>
            </a:pPr>
            <a:r>
              <a:rPr lang="en-US" sz="3000" dirty="0"/>
              <a:t>Patients </a:t>
            </a:r>
          </a:p>
          <a:p>
            <a:pPr>
              <a:buFont typeface="Wingdings" panose="05000000000000000000" pitchFamily="2" charset="2"/>
              <a:buChar char="ü"/>
            </a:pPr>
            <a:r>
              <a:rPr lang="en-US" sz="3000" dirty="0"/>
              <a:t>Residents</a:t>
            </a:r>
          </a:p>
          <a:p>
            <a:pPr>
              <a:buFont typeface="Wingdings" panose="05000000000000000000" pitchFamily="2" charset="2"/>
              <a:buChar char="ü"/>
            </a:pPr>
            <a:r>
              <a:rPr lang="en-US" sz="3000" dirty="0"/>
              <a:t>Person with disability</a:t>
            </a:r>
          </a:p>
          <a:p>
            <a:pPr>
              <a:buFont typeface="Wingdings" panose="05000000000000000000" pitchFamily="2" charset="2"/>
              <a:buChar char="ü"/>
            </a:pPr>
            <a:r>
              <a:rPr lang="en-US" sz="3000" dirty="0"/>
              <a:t>Person with mental illness</a:t>
            </a:r>
          </a:p>
          <a:p>
            <a:endParaRPr lang="en-US" dirty="0"/>
          </a:p>
        </p:txBody>
      </p:sp>
      <p:sp>
        <p:nvSpPr>
          <p:cNvPr id="9" name="Content Placeholder 8"/>
          <p:cNvSpPr>
            <a:spLocks noGrp="1"/>
          </p:cNvSpPr>
          <p:nvPr>
            <p:ph sz="half" idx="2"/>
          </p:nvPr>
        </p:nvSpPr>
        <p:spPr>
          <a:xfrm>
            <a:off x="6176513" y="1845734"/>
            <a:ext cx="4979167" cy="5012265"/>
          </a:xfrm>
        </p:spPr>
        <p:txBody>
          <a:bodyPr>
            <a:normAutofit fontScale="92500" lnSpcReduction="10000"/>
          </a:bodyPr>
          <a:lstStyle/>
          <a:p>
            <a:r>
              <a:rPr lang="en-US" sz="3900" i="1" dirty="0"/>
              <a:t>As an employee, contract employee, or volunteer of Community Mental Health or of any of it’s contracted providers, you have a legal and ethical obligation to promote and protect the human and legal rights of recipients</a:t>
            </a:r>
            <a:r>
              <a:rPr lang="en-US" sz="3200" i="1" dirty="0"/>
              <a:t>.</a:t>
            </a:r>
          </a:p>
        </p:txBody>
      </p:sp>
      <p:pic>
        <p:nvPicPr>
          <p:cNvPr id="4" name="Audio 3">
            <a:hlinkClick r:id="" action="ppaction://media"/>
            <a:extLst>
              <a:ext uri="{FF2B5EF4-FFF2-40B4-BE49-F238E27FC236}">
                <a16:creationId xmlns:a16="http://schemas.microsoft.com/office/drawing/2014/main" xmlns="" id="{1E672028-1807-0458-D850-0A5F694DF9F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775206948"/>
      </p:ext>
    </p:extLst>
  </p:cSld>
  <p:clrMapOvr>
    <a:masterClrMapping/>
  </p:clrMapOvr>
  <mc:AlternateContent xmlns:mc="http://schemas.openxmlformats.org/markup-compatibility/2006" xmlns:p14="http://schemas.microsoft.com/office/powerpoint/2010/main">
    <mc:Choice Requires="p14">
      <p:transition spd="slow" p14:dur="2000" advTm="32401"/>
    </mc:Choice>
    <mc:Fallback xmlns="">
      <p:transition spd="slow" advTm="32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500"/>
                                        <p:tgtEl>
                                          <p:spTgt spid="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fade">
                                      <p:cBhvr>
                                        <p:cTn id="26" dur="500"/>
                                        <p:tgtEl>
                                          <p:spTgt spid="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Effect transition="in" filter="fade">
                                      <p:cBhvr>
                                        <p:cTn id="31" dur="500"/>
                                        <p:tgtEl>
                                          <p:spTgt spid="8">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animEffect transition="in" filter="fade">
                                      <p:cBhvr>
                                        <p:cTn id="36" dur="500"/>
                                        <p:tgtEl>
                                          <p:spTgt spid="8">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xEl>
                                              <p:pRg st="6" end="6"/>
                                            </p:txEl>
                                          </p:spTgt>
                                        </p:tgtEl>
                                        <p:attrNameLst>
                                          <p:attrName>style.visibility</p:attrName>
                                        </p:attrNameLst>
                                      </p:cBhvr>
                                      <p:to>
                                        <p:strVal val="visible"/>
                                      </p:to>
                                    </p:set>
                                    <p:animEffect transition="in" filter="fade">
                                      <p:cBhvr>
                                        <p:cTn id="41" dur="500"/>
                                        <p:tgtEl>
                                          <p:spTgt spid="8">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Effect transition="in" filter="fade">
                                      <p:cBhvr>
                                        <p:cTn id="4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4"/>
                </p:tgtEl>
              </p:cMediaNode>
            </p:audio>
          </p:childTnLst>
        </p:cTn>
      </p:par>
    </p:tnLst>
    <p:bldLst>
      <p:bldP spid="8"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019683"/>
          </a:xfrm>
        </p:spPr>
        <p:txBody>
          <a:bodyPr>
            <a:normAutofit/>
          </a:bodyPr>
          <a:lstStyle/>
          <a:p>
            <a:pPr algn="ctr"/>
            <a:r>
              <a:rPr lang="en-US" sz="6000" dirty="0"/>
              <a:t>RIGHTS PROTECTION SYSTEM</a:t>
            </a:r>
          </a:p>
        </p:txBody>
      </p:sp>
      <p:sp>
        <p:nvSpPr>
          <p:cNvPr id="3" name="Content Placeholder 2"/>
          <p:cNvSpPr>
            <a:spLocks noGrp="1"/>
          </p:cNvSpPr>
          <p:nvPr>
            <p:ph idx="1"/>
          </p:nvPr>
        </p:nvSpPr>
        <p:spPr>
          <a:xfrm>
            <a:off x="1097280" y="1845734"/>
            <a:ext cx="10058400" cy="4023360"/>
          </a:xfrm>
        </p:spPr>
        <p:txBody>
          <a:bodyPr>
            <a:normAutofit lnSpcReduction="10000"/>
          </a:bodyPr>
          <a:lstStyle/>
          <a:p>
            <a:pPr marL="0" indent="0" algn="ctr">
              <a:buNone/>
            </a:pPr>
            <a:r>
              <a:rPr lang="en-US" sz="5400" dirty="0"/>
              <a:t>FILING A COMPLAINT IS A RIGHT</a:t>
            </a:r>
          </a:p>
          <a:p>
            <a:pPr lvl="1">
              <a:buFont typeface="Wingdings" panose="05000000000000000000" pitchFamily="2" charset="2"/>
              <a:buChar char="ü"/>
            </a:pPr>
            <a:r>
              <a:rPr lang="en-US" sz="3300" dirty="0"/>
              <a:t>RECIPIENT</a:t>
            </a:r>
          </a:p>
          <a:p>
            <a:pPr lvl="1">
              <a:buFont typeface="Wingdings" panose="05000000000000000000" pitchFamily="2" charset="2"/>
              <a:buChar char="ü"/>
            </a:pPr>
            <a:r>
              <a:rPr lang="en-US" sz="3300" dirty="0"/>
              <a:t>GUARDIAN</a:t>
            </a:r>
          </a:p>
          <a:p>
            <a:pPr lvl="1">
              <a:buFont typeface="Wingdings" panose="05000000000000000000" pitchFamily="2" charset="2"/>
              <a:buChar char="ü"/>
            </a:pPr>
            <a:r>
              <a:rPr lang="en-US" sz="3300" dirty="0"/>
              <a:t>PARENT OF A MINOR</a:t>
            </a:r>
          </a:p>
          <a:p>
            <a:pPr lvl="1">
              <a:buFont typeface="Wingdings" panose="05000000000000000000" pitchFamily="2" charset="2"/>
              <a:buChar char="ü"/>
            </a:pPr>
            <a:r>
              <a:rPr lang="en-US" sz="3300" dirty="0"/>
              <a:t>STAFF</a:t>
            </a:r>
          </a:p>
          <a:p>
            <a:pPr lvl="1">
              <a:buFont typeface="Wingdings" panose="05000000000000000000" pitchFamily="2" charset="2"/>
              <a:buChar char="ü"/>
            </a:pPr>
            <a:r>
              <a:rPr lang="en-US" sz="3300" dirty="0"/>
              <a:t>ORR</a:t>
            </a:r>
          </a:p>
          <a:p>
            <a:pPr marL="0" indent="0" algn="ctr">
              <a:buNone/>
            </a:pPr>
            <a:r>
              <a:rPr lang="en-US" sz="3500" dirty="0"/>
              <a:t>ANY PERSON ACTING OF BEHALF OF A RECIPIENT</a:t>
            </a:r>
          </a:p>
        </p:txBody>
      </p:sp>
      <p:sp>
        <p:nvSpPr>
          <p:cNvPr id="4" name="Rectangle 3"/>
          <p:cNvSpPr/>
          <p:nvPr/>
        </p:nvSpPr>
        <p:spPr>
          <a:xfrm>
            <a:off x="457200" y="5637368"/>
            <a:ext cx="11599817" cy="646331"/>
          </a:xfrm>
          <a:prstGeom prst="rect">
            <a:avLst/>
          </a:prstGeom>
        </p:spPr>
        <p:txBody>
          <a:bodyPr wrap="square">
            <a:spAutoFit/>
          </a:bodyPr>
          <a:lstStyle/>
          <a:p>
            <a:pPr lvl="0">
              <a:lnSpc>
                <a:spcPct val="90000"/>
              </a:lnSpc>
              <a:spcBef>
                <a:spcPts val="1200"/>
              </a:spcBef>
              <a:spcAft>
                <a:spcPts val="200"/>
              </a:spcAft>
              <a:buClr>
                <a:srgbClr val="6F6F74"/>
              </a:buClr>
              <a:buSzPct val="100000"/>
            </a:pPr>
            <a:r>
              <a:rPr lang="en-US" sz="2000" i="1" dirty="0">
                <a:solidFill>
                  <a:srgbClr val="000000">
                    <a:lumMod val="75000"/>
                    <a:lumOff val="25000"/>
                  </a:srgbClr>
                </a:solidFill>
              </a:rPr>
              <a:t>You are obligated to assist a recipient with both accessing ORR and filing a complaint; even if the complaint is about you or the services you have provided.</a:t>
            </a:r>
            <a:endParaRPr lang="en-US" sz="2000" dirty="0">
              <a:solidFill>
                <a:srgbClr val="000000">
                  <a:lumMod val="75000"/>
                  <a:lumOff val="25000"/>
                </a:srgbClr>
              </a:solidFill>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5564" y="2385188"/>
            <a:ext cx="3567385" cy="2465213"/>
          </a:xfrm>
          <a:prstGeom prst="rect">
            <a:avLst/>
          </a:prstGeom>
        </p:spPr>
      </p:pic>
      <p:pic>
        <p:nvPicPr>
          <p:cNvPr id="8" name="Audio 7">
            <a:hlinkClick r:id="" action="ppaction://media"/>
            <a:extLst>
              <a:ext uri="{FF2B5EF4-FFF2-40B4-BE49-F238E27FC236}">
                <a16:creationId xmlns:a16="http://schemas.microsoft.com/office/drawing/2014/main" xmlns="" id="{37A9C6A5-D785-1377-44AD-57ADB2123B7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927660687"/>
      </p:ext>
    </p:extLst>
  </p:cSld>
  <p:clrMapOvr>
    <a:masterClrMapping/>
  </p:clrMapOvr>
  <mc:AlternateContent xmlns:mc="http://schemas.openxmlformats.org/markup-compatibility/2006" xmlns:p14="http://schemas.microsoft.com/office/powerpoint/2010/main">
    <mc:Choice Requires="p14">
      <p:transition spd="slow" p14:dur="2000" advTm="34446"/>
    </mc:Choice>
    <mc:Fallback xmlns="">
      <p:transition spd="slow" advTm="34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p:cTn id="48"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9"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0" dur="500"/>
                                        <p:tgtEl>
                                          <p:spTgt spid="3">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
                                            <p:txEl>
                                              <p:pRg st="0" end="0"/>
                                            </p:txEl>
                                          </p:spTgt>
                                        </p:tgtEl>
                                        <p:attrNameLst>
                                          <p:attrName>style.visibility</p:attrName>
                                        </p:attrNameLst>
                                      </p:cBhvr>
                                      <p:to>
                                        <p:strVal val="visible"/>
                                      </p:to>
                                    </p:set>
                                    <p:animEffect transition="in" filter="fade">
                                      <p:cBhvr>
                                        <p:cTn id="55" dur="1000"/>
                                        <p:tgtEl>
                                          <p:spTgt spid="4">
                                            <p:txEl>
                                              <p:pRg st="0" end="0"/>
                                            </p:txEl>
                                          </p:spTgt>
                                        </p:tgtEl>
                                      </p:cBhvr>
                                    </p:animEffect>
                                    <p:anim calcmode="lin" valueType="num">
                                      <p:cBhvr>
                                        <p:cTn id="5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5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8" fill="hold" display="0">
                  <p:stCondLst>
                    <p:cond delay="indefinite"/>
                  </p:stCondLst>
                  <p:endCondLst>
                    <p:cond evt="onStopAudio" delay="0">
                      <p:tgtEl>
                        <p:sldTgt/>
                      </p:tgtEl>
                    </p:cond>
                  </p:endCondLst>
                </p:cTn>
                <p:tgtEl>
                  <p:spTgt spid="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4359"/>
            <a:ext cx="3200400" cy="1443447"/>
          </a:xfrm>
        </p:spPr>
        <p:txBody>
          <a:bodyPr>
            <a:noAutofit/>
          </a:bodyPr>
          <a:lstStyle/>
          <a:p>
            <a:pPr algn="ctr"/>
            <a:r>
              <a:rPr lang="en-US" sz="4800" dirty="0"/>
              <a:t>FILING A COMPLAINT</a:t>
            </a:r>
          </a:p>
        </p:txBody>
      </p:sp>
      <p:sp>
        <p:nvSpPr>
          <p:cNvPr id="3" name="Content Placeholder 2"/>
          <p:cNvSpPr>
            <a:spLocks noGrp="1"/>
          </p:cNvSpPr>
          <p:nvPr>
            <p:ph idx="1"/>
          </p:nvPr>
        </p:nvSpPr>
        <p:spPr>
          <a:xfrm>
            <a:off x="4323805" y="313509"/>
            <a:ext cx="7511143" cy="6244045"/>
          </a:xfrm>
        </p:spPr>
        <p:txBody>
          <a:bodyPr/>
          <a:lstStyle/>
          <a:p>
            <a:pPr marL="0" indent="0">
              <a:buNone/>
            </a:pPr>
            <a:r>
              <a:rPr lang="en-US" sz="3000" dirty="0"/>
              <a:t>You are required to notify your immediate supervisor AND the ORR of any suspected rights violations</a:t>
            </a:r>
          </a:p>
          <a:p>
            <a:pPr marL="0" indent="0">
              <a:buNone/>
            </a:pPr>
            <a:r>
              <a:rPr lang="en-US" sz="3000" dirty="0"/>
              <a:t>You must assist a recipient in filing a complaint form if requested; even if the complaint is about you</a:t>
            </a:r>
          </a:p>
          <a:p>
            <a:pPr marL="0" indent="0">
              <a:buNone/>
            </a:pPr>
            <a:r>
              <a:rPr lang="en-US" sz="3000" dirty="0"/>
              <a:t>You may also file a complaint on behalf of the recipient</a:t>
            </a:r>
          </a:p>
          <a:p>
            <a:pPr marL="0" indent="0">
              <a:buNone/>
            </a:pPr>
            <a:r>
              <a:rPr lang="en-US" sz="3000" dirty="0"/>
              <a:t>Complaint process is a confidential process</a:t>
            </a:r>
          </a:p>
          <a:p>
            <a:pPr marL="0" indent="0">
              <a:buNone/>
            </a:pPr>
            <a:r>
              <a:rPr lang="en-US" sz="3000" dirty="0"/>
              <a:t>Provides certain rights to complainant</a:t>
            </a:r>
          </a:p>
          <a:p>
            <a:pPr lvl="1">
              <a:buFont typeface="Wingdings" panose="05000000000000000000" pitchFamily="2" charset="2"/>
              <a:buChar char="ü"/>
            </a:pPr>
            <a:r>
              <a:rPr lang="en-US" sz="2800" i="1" dirty="0"/>
              <a:t>A Summary report upon completion</a:t>
            </a:r>
          </a:p>
          <a:p>
            <a:pPr lvl="1">
              <a:buFont typeface="Wingdings" panose="05000000000000000000" pitchFamily="2" charset="2"/>
              <a:buChar char="ü"/>
            </a:pPr>
            <a:r>
              <a:rPr lang="en-US" sz="2800" i="1" dirty="0"/>
              <a:t>Appeal Rights</a:t>
            </a:r>
          </a:p>
        </p:txBody>
      </p:sp>
      <p:sp>
        <p:nvSpPr>
          <p:cNvPr id="4" name="Text Placeholder 3"/>
          <p:cNvSpPr>
            <a:spLocks noGrp="1"/>
          </p:cNvSpPr>
          <p:nvPr>
            <p:ph type="body" sz="half" idx="2"/>
          </p:nvPr>
        </p:nvSpPr>
        <p:spPr>
          <a:xfrm>
            <a:off x="457199" y="2926079"/>
            <a:ext cx="3371249" cy="3745821"/>
          </a:xfrm>
        </p:spPr>
        <p:txBody>
          <a:bodyPr/>
          <a:lstStyle/>
          <a:p>
            <a:endParaRPr lang="en-US" dirty="0"/>
          </a:p>
        </p:txBody>
      </p:sp>
      <p:pic>
        <p:nvPicPr>
          <p:cNvPr id="5" name="Picture 4"/>
          <p:cNvPicPr>
            <a:picLocks noChangeAspect="1"/>
          </p:cNvPicPr>
          <p:nvPr/>
        </p:nvPicPr>
        <p:blipFill>
          <a:blip r:embed="rId6"/>
          <a:stretch>
            <a:fillRect/>
          </a:stretch>
        </p:blipFill>
        <p:spPr>
          <a:xfrm>
            <a:off x="457200" y="2599510"/>
            <a:ext cx="3371249" cy="4072392"/>
          </a:xfrm>
          <a:prstGeom prst="rect">
            <a:avLst/>
          </a:prstGeom>
        </p:spPr>
      </p:pic>
      <p:pic>
        <p:nvPicPr>
          <p:cNvPr id="7" name="Audio 6">
            <a:hlinkClick r:id="" action="ppaction://media"/>
            <a:extLst>
              <a:ext uri="{FF2B5EF4-FFF2-40B4-BE49-F238E27FC236}">
                <a16:creationId xmlns:a16="http://schemas.microsoft.com/office/drawing/2014/main" xmlns="" id="{0E274CA9-1A08-93F4-C651-2CBBA193649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998591372"/>
      </p:ext>
    </p:extLst>
  </p:cSld>
  <p:clrMapOvr>
    <a:masterClrMapping/>
  </p:clrMapOvr>
  <mc:AlternateContent xmlns:mc="http://schemas.openxmlformats.org/markup-compatibility/2006" xmlns:p14="http://schemas.microsoft.com/office/powerpoint/2010/main">
    <mc:Choice Requires="p14">
      <p:transition spd="slow" p14:dur="2000" advTm="71132"/>
    </mc:Choice>
    <mc:Fallback xmlns="">
      <p:transition spd="slow" advTm="71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980494"/>
          </a:xfrm>
        </p:spPr>
        <p:txBody>
          <a:bodyPr>
            <a:normAutofit/>
          </a:bodyPr>
          <a:lstStyle/>
          <a:p>
            <a:pPr algn="ctr"/>
            <a:r>
              <a:rPr lang="en-US" sz="6000" dirty="0"/>
              <a:t>APPEAL PROCESS</a:t>
            </a:r>
          </a:p>
        </p:txBody>
      </p:sp>
      <p:sp>
        <p:nvSpPr>
          <p:cNvPr id="3" name="Content Placeholder 2"/>
          <p:cNvSpPr>
            <a:spLocks noGrp="1"/>
          </p:cNvSpPr>
          <p:nvPr>
            <p:ph idx="1"/>
          </p:nvPr>
        </p:nvSpPr>
        <p:spPr>
          <a:xfrm>
            <a:off x="7471954" y="1845733"/>
            <a:ext cx="4284617" cy="4023360"/>
          </a:xfrm>
        </p:spPr>
        <p:txBody>
          <a:bodyPr>
            <a:normAutofit fontScale="92500" lnSpcReduction="20000"/>
          </a:bodyPr>
          <a:lstStyle/>
          <a:p>
            <a:r>
              <a:rPr lang="en-US" altLang="en-US" sz="3000" dirty="0"/>
              <a:t>Who can file an appeal</a:t>
            </a:r>
          </a:p>
          <a:p>
            <a:pPr lvl="1"/>
            <a:r>
              <a:rPr lang="en-US" altLang="en-US" sz="2200" dirty="0"/>
              <a:t>Complainant</a:t>
            </a:r>
          </a:p>
          <a:p>
            <a:pPr lvl="1"/>
            <a:r>
              <a:rPr lang="en-US" altLang="en-US" sz="2200" dirty="0" smtClean="0"/>
              <a:t>Client (if </a:t>
            </a:r>
            <a:r>
              <a:rPr lang="en-US" altLang="en-US" sz="2200" dirty="0"/>
              <a:t>different than the complainant)</a:t>
            </a:r>
          </a:p>
          <a:p>
            <a:pPr lvl="1"/>
            <a:r>
              <a:rPr lang="en-US" altLang="en-US" sz="2200" dirty="0"/>
              <a:t>Parent or Guardian (as applicable)</a:t>
            </a:r>
          </a:p>
          <a:p>
            <a:r>
              <a:rPr lang="en-US" altLang="en-US" sz="3000" dirty="0"/>
              <a:t>Where to file an appeal</a:t>
            </a:r>
          </a:p>
          <a:p>
            <a:pPr lvl="1"/>
            <a:r>
              <a:rPr lang="en-US" altLang="en-US" sz="2200" dirty="0"/>
              <a:t>Recipient Rights Appeals Committee</a:t>
            </a:r>
          </a:p>
          <a:p>
            <a:pPr lvl="1">
              <a:buNone/>
            </a:pPr>
            <a:r>
              <a:rPr lang="en-US" altLang="en-US" sz="2200" dirty="0"/>
              <a:t>	Newaygo County CMH</a:t>
            </a:r>
          </a:p>
          <a:p>
            <a:pPr>
              <a:lnSpc>
                <a:spcPct val="80000"/>
              </a:lnSpc>
            </a:pPr>
            <a:r>
              <a:rPr lang="en-US" altLang="en-US" sz="2800" dirty="0"/>
              <a:t>Staff Responsibility</a:t>
            </a:r>
          </a:p>
          <a:p>
            <a:pPr lvl="1">
              <a:lnSpc>
                <a:spcPct val="80000"/>
              </a:lnSpc>
            </a:pPr>
            <a:r>
              <a:rPr lang="en-US" altLang="en-US" sz="2200" dirty="0"/>
              <a:t>Assist complainant with filing appeal</a:t>
            </a:r>
          </a:p>
          <a:p>
            <a:pPr lvl="1">
              <a:lnSpc>
                <a:spcPct val="80000"/>
              </a:lnSpc>
              <a:buNone/>
            </a:pPr>
            <a:r>
              <a:rPr lang="en-US" altLang="en-US" sz="2200" dirty="0"/>
              <a:t>    </a:t>
            </a:r>
            <a:r>
              <a:rPr lang="en-US" altLang="en-US" sz="2200" dirty="0" smtClean="0"/>
              <a:t>(Client, </a:t>
            </a:r>
            <a:r>
              <a:rPr lang="en-US" altLang="en-US" sz="2200" dirty="0"/>
              <a:t>if different than complainant, parent or guardian may also file an appeal)</a:t>
            </a:r>
          </a:p>
          <a:p>
            <a:endParaRPr lang="en-US"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9811" y="4055569"/>
            <a:ext cx="3225877" cy="2324463"/>
          </a:xfrm>
          <a:prstGeom prst="rect">
            <a:avLst/>
          </a:prstGeom>
        </p:spPr>
      </p:pic>
      <p:sp>
        <p:nvSpPr>
          <p:cNvPr id="6" name="Rectangle 5"/>
          <p:cNvSpPr/>
          <p:nvPr/>
        </p:nvSpPr>
        <p:spPr>
          <a:xfrm>
            <a:off x="1375954" y="1845733"/>
            <a:ext cx="6096000" cy="2209836"/>
          </a:xfrm>
          <a:prstGeom prst="rect">
            <a:avLst/>
          </a:prstGeom>
        </p:spPr>
        <p:txBody>
          <a:bodyPr>
            <a:spAutoFit/>
          </a:bodyPr>
          <a:lstStyle/>
          <a:p>
            <a:pPr>
              <a:lnSpc>
                <a:spcPct val="80000"/>
              </a:lnSpc>
            </a:pPr>
            <a:r>
              <a:rPr lang="en-US" altLang="en-US" sz="2800" dirty="0"/>
              <a:t>Basis for Recipient Rights Appeal</a:t>
            </a:r>
          </a:p>
          <a:p>
            <a:pPr lvl="1">
              <a:lnSpc>
                <a:spcPct val="80000"/>
              </a:lnSpc>
            </a:pPr>
            <a:r>
              <a:rPr lang="en-US" altLang="en-US" sz="2400" dirty="0"/>
              <a:t>Investigative findings not consistent with facts, laws, rules, policies or guidelines</a:t>
            </a:r>
          </a:p>
          <a:p>
            <a:pPr lvl="1">
              <a:lnSpc>
                <a:spcPct val="80000"/>
              </a:lnSpc>
            </a:pPr>
            <a:r>
              <a:rPr lang="en-US" altLang="en-US" sz="2400" dirty="0"/>
              <a:t>Investigation by ORR not timely</a:t>
            </a:r>
          </a:p>
          <a:p>
            <a:pPr lvl="1">
              <a:lnSpc>
                <a:spcPct val="80000"/>
              </a:lnSpc>
            </a:pPr>
            <a:r>
              <a:rPr lang="en-US" altLang="en-US" sz="2400" dirty="0"/>
              <a:t>The action taken (or plan of action proposed) does not provide an adequate remedy</a:t>
            </a:r>
          </a:p>
        </p:txBody>
      </p:sp>
      <p:pic>
        <p:nvPicPr>
          <p:cNvPr id="7" name="Audio 6">
            <a:hlinkClick r:id="" action="ppaction://media"/>
            <a:extLst>
              <a:ext uri="{FF2B5EF4-FFF2-40B4-BE49-F238E27FC236}">
                <a16:creationId xmlns:a16="http://schemas.microsoft.com/office/drawing/2014/main" xmlns="" id="{A83AD52E-4F4E-2C09-365C-0FD7D36834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16393388"/>
      </p:ext>
    </p:extLst>
  </p:cSld>
  <p:clrMapOvr>
    <a:masterClrMapping/>
  </p:clrMapOvr>
  <mc:AlternateContent xmlns:mc="http://schemas.openxmlformats.org/markup-compatibility/2006" xmlns:p14="http://schemas.microsoft.com/office/powerpoint/2010/main">
    <mc:Choice Requires="p14">
      <p:transition spd="slow" p14:dur="2000" advTm="31659"/>
    </mc:Choice>
    <mc:Fallback xmlns="">
      <p:transition spd="slow" advTm="31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72291"/>
            <a:ext cx="3200400" cy="1939835"/>
          </a:xfrm>
        </p:spPr>
        <p:txBody>
          <a:bodyPr>
            <a:normAutofit/>
          </a:bodyPr>
          <a:lstStyle/>
          <a:p>
            <a:pPr algn="ctr"/>
            <a:r>
              <a:rPr lang="en-US" sz="6000" dirty="0"/>
              <a:t>INCIDENT REPORT </a:t>
            </a:r>
          </a:p>
        </p:txBody>
      </p:sp>
      <p:pic>
        <p:nvPicPr>
          <p:cNvPr id="5" name="Content Placeholder 4"/>
          <p:cNvPicPr>
            <a:picLocks noGrp="1" noChangeAspect="1"/>
          </p:cNvPicPr>
          <p:nvPr>
            <p:ph idx="1"/>
          </p:nvPr>
        </p:nvPicPr>
        <p:blipFill>
          <a:blip r:embed="rId5"/>
          <a:stretch>
            <a:fillRect/>
          </a:stretch>
        </p:blipFill>
        <p:spPr>
          <a:xfrm>
            <a:off x="5434149" y="0"/>
            <a:ext cx="5244507" cy="6968639"/>
          </a:xfrm>
          <a:prstGeom prst="rect">
            <a:avLst/>
          </a:prstGeom>
        </p:spPr>
      </p:pic>
      <p:sp>
        <p:nvSpPr>
          <p:cNvPr id="3" name="Rectangle 2"/>
          <p:cNvSpPr/>
          <p:nvPr/>
        </p:nvSpPr>
        <p:spPr>
          <a:xfrm>
            <a:off x="457201" y="2527662"/>
            <a:ext cx="3200400" cy="3785652"/>
          </a:xfrm>
          <a:prstGeom prst="rect">
            <a:avLst/>
          </a:prstGeom>
        </p:spPr>
        <p:txBody>
          <a:bodyPr wrap="square">
            <a:spAutoFit/>
          </a:bodyPr>
          <a:lstStyle/>
          <a:p>
            <a:r>
              <a:rPr lang="en-US" sz="2400" b="1" dirty="0">
                <a:solidFill>
                  <a:schemeClr val="bg1"/>
                </a:solidFill>
              </a:rPr>
              <a:t>Any happening, event or situation not consistent with desired operation of NCMH and which caused or may have the potential to cause injury to </a:t>
            </a:r>
            <a:r>
              <a:rPr lang="en-US" sz="2400" b="1" dirty="0" smtClean="0">
                <a:solidFill>
                  <a:schemeClr val="bg1"/>
                </a:solidFill>
              </a:rPr>
              <a:t>clients, </a:t>
            </a:r>
            <a:r>
              <a:rPr lang="en-US" sz="2400" b="1" dirty="0">
                <a:solidFill>
                  <a:schemeClr val="bg1"/>
                </a:solidFill>
              </a:rPr>
              <a:t>visitors, students or staff; or loss or damage to property</a:t>
            </a:r>
          </a:p>
        </p:txBody>
      </p:sp>
      <p:pic>
        <p:nvPicPr>
          <p:cNvPr id="6" name="Audio 5">
            <a:hlinkClick r:id="" action="ppaction://media"/>
            <a:extLst>
              <a:ext uri="{FF2B5EF4-FFF2-40B4-BE49-F238E27FC236}">
                <a16:creationId xmlns:a16="http://schemas.microsoft.com/office/drawing/2014/main" xmlns="" id="{5625ED47-1FA9-889E-E398-91C11D9949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0563428"/>
      </p:ext>
    </p:extLst>
  </p:cSld>
  <p:clrMapOvr>
    <a:masterClrMapping/>
  </p:clrMapOvr>
  <mc:AlternateContent xmlns:mc="http://schemas.openxmlformats.org/markup-compatibility/2006" xmlns:p14="http://schemas.microsoft.com/office/powerpoint/2010/main">
    <mc:Choice Requires="p14">
      <p:transition spd="slow" p14:dur="2000" advTm="14475"/>
    </mc:Choice>
    <mc:Fallback xmlns="">
      <p:transition spd="slow" advTm="14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96389" y="286604"/>
            <a:ext cx="11168742" cy="1228688"/>
          </a:xfrm>
        </p:spPr>
        <p:txBody>
          <a:bodyPr>
            <a:noAutofit/>
          </a:bodyPr>
          <a:lstStyle/>
          <a:p>
            <a:pPr algn="ctr"/>
            <a:r>
              <a:rPr lang="en-US" sz="6000" dirty="0"/>
              <a:t>COMPLAINT vs. INCIDENT REPORT</a:t>
            </a:r>
          </a:p>
        </p:txBody>
      </p:sp>
      <p:sp>
        <p:nvSpPr>
          <p:cNvPr id="6" name="Text Placeholder 5"/>
          <p:cNvSpPr>
            <a:spLocks noGrp="1"/>
          </p:cNvSpPr>
          <p:nvPr>
            <p:ph type="body" idx="1"/>
          </p:nvPr>
        </p:nvSpPr>
        <p:spPr/>
        <p:txBody>
          <a:bodyPr/>
          <a:lstStyle/>
          <a:p>
            <a:pPr algn="ctr"/>
            <a:r>
              <a:rPr lang="en-US" sz="3600" dirty="0"/>
              <a:t>Complaint form</a:t>
            </a:r>
            <a:r>
              <a:rPr lang="en-US" dirty="0"/>
              <a:t>	</a:t>
            </a:r>
          </a:p>
        </p:txBody>
      </p:sp>
      <p:sp>
        <p:nvSpPr>
          <p:cNvPr id="7" name="Content Placeholder 6"/>
          <p:cNvSpPr>
            <a:spLocks noGrp="1"/>
          </p:cNvSpPr>
          <p:nvPr>
            <p:ph sz="half" idx="2"/>
          </p:nvPr>
        </p:nvSpPr>
        <p:spPr/>
        <p:txBody>
          <a:bodyPr/>
          <a:lstStyle/>
          <a:p>
            <a:pPr>
              <a:buFont typeface="Wingdings" panose="05000000000000000000" pitchFamily="2" charset="2"/>
              <a:buChar char="ü"/>
            </a:pPr>
            <a:r>
              <a:rPr lang="en-US" sz="2400" dirty="0"/>
              <a:t>When asked to fill out by recipient</a:t>
            </a:r>
          </a:p>
          <a:p>
            <a:pPr>
              <a:buFont typeface="Wingdings" panose="05000000000000000000" pitchFamily="2" charset="2"/>
              <a:buChar char="ü"/>
            </a:pPr>
            <a:r>
              <a:rPr lang="en-US" sz="2400" dirty="0"/>
              <a:t>Witnessing someone violate a right</a:t>
            </a:r>
          </a:p>
          <a:p>
            <a:pPr>
              <a:buFont typeface="Wingdings" panose="05000000000000000000" pitchFamily="2" charset="2"/>
              <a:buChar char="ü"/>
            </a:pPr>
            <a:r>
              <a:rPr lang="en-US" sz="2400" dirty="0"/>
              <a:t>Overhearing of someone violating a right</a:t>
            </a:r>
          </a:p>
          <a:p>
            <a:pPr>
              <a:buFont typeface="Wingdings" panose="05000000000000000000" pitchFamily="2" charset="2"/>
              <a:buChar char="ü"/>
            </a:pPr>
            <a:r>
              <a:rPr lang="en-US" sz="2400" dirty="0"/>
              <a:t>Can be for a rights violation, service dispute or any complaint brought forth</a:t>
            </a:r>
          </a:p>
          <a:p>
            <a:pPr marL="0" indent="0">
              <a:buNone/>
            </a:pPr>
            <a:endParaRPr lang="en-US" dirty="0"/>
          </a:p>
        </p:txBody>
      </p:sp>
      <p:sp>
        <p:nvSpPr>
          <p:cNvPr id="8" name="Text Placeholder 7"/>
          <p:cNvSpPr>
            <a:spLocks noGrp="1"/>
          </p:cNvSpPr>
          <p:nvPr>
            <p:ph type="body" sz="quarter" idx="3"/>
          </p:nvPr>
        </p:nvSpPr>
        <p:spPr>
          <a:xfrm>
            <a:off x="6309360" y="1846052"/>
            <a:ext cx="4937760" cy="736282"/>
          </a:xfrm>
        </p:spPr>
        <p:txBody>
          <a:bodyPr>
            <a:normAutofit/>
          </a:bodyPr>
          <a:lstStyle/>
          <a:p>
            <a:pPr algn="ctr"/>
            <a:r>
              <a:rPr lang="en-US" sz="3600" dirty="0"/>
              <a:t>Incident report form</a:t>
            </a:r>
          </a:p>
        </p:txBody>
      </p:sp>
      <p:sp>
        <p:nvSpPr>
          <p:cNvPr id="9" name="Content Placeholder 8"/>
          <p:cNvSpPr>
            <a:spLocks noGrp="1"/>
          </p:cNvSpPr>
          <p:nvPr>
            <p:ph sz="quarter" idx="4"/>
          </p:nvPr>
        </p:nvSpPr>
        <p:spPr>
          <a:xfrm>
            <a:off x="6400800" y="2490893"/>
            <a:ext cx="4937760" cy="3687837"/>
          </a:xfrm>
        </p:spPr>
        <p:txBody>
          <a:bodyPr>
            <a:noAutofit/>
          </a:bodyPr>
          <a:lstStyle/>
          <a:p>
            <a:pPr>
              <a:buFont typeface="Wingdings" panose="05000000000000000000" pitchFamily="2" charset="2"/>
              <a:buChar char="ü"/>
            </a:pPr>
            <a:r>
              <a:rPr lang="en-US" sz="2400" dirty="0"/>
              <a:t>Physical aggression not in  BTP</a:t>
            </a:r>
          </a:p>
          <a:p>
            <a:pPr>
              <a:buFont typeface="Wingdings" panose="05000000000000000000" pitchFamily="2" charset="2"/>
              <a:buChar char="ü"/>
            </a:pPr>
            <a:r>
              <a:rPr lang="en-US" sz="2400" dirty="0"/>
              <a:t>Any contact with 911</a:t>
            </a:r>
          </a:p>
          <a:p>
            <a:pPr>
              <a:buFont typeface="Wingdings" panose="05000000000000000000" pitchFamily="2" charset="2"/>
              <a:buChar char="ü"/>
            </a:pPr>
            <a:r>
              <a:rPr lang="en-US" sz="2400" dirty="0"/>
              <a:t>Injury to recipient/staff during physical aggression</a:t>
            </a:r>
          </a:p>
          <a:p>
            <a:pPr>
              <a:buFont typeface="Wingdings" panose="05000000000000000000" pitchFamily="2" charset="2"/>
              <a:buChar char="ü"/>
            </a:pPr>
            <a:r>
              <a:rPr lang="en-US" sz="2400" dirty="0"/>
              <a:t>Self-inflicted harm (attempt or completed)</a:t>
            </a:r>
          </a:p>
          <a:p>
            <a:pPr>
              <a:buFont typeface="Wingdings" panose="05000000000000000000" pitchFamily="2" charset="2"/>
              <a:buChar char="ü"/>
            </a:pPr>
            <a:r>
              <a:rPr lang="en-US" sz="2400" dirty="0"/>
              <a:t>Suicidal attempt or gesture</a:t>
            </a:r>
          </a:p>
          <a:p>
            <a:pPr>
              <a:buFont typeface="Wingdings" panose="05000000000000000000" pitchFamily="2" charset="2"/>
              <a:buChar char="ü"/>
            </a:pPr>
            <a:r>
              <a:rPr lang="en-US" sz="2400" dirty="0"/>
              <a:t>Physical management</a:t>
            </a:r>
          </a:p>
        </p:txBody>
      </p:sp>
      <p:pic>
        <p:nvPicPr>
          <p:cNvPr id="3" name="Audio 2">
            <a:hlinkClick r:id="" action="ppaction://media"/>
            <a:extLst>
              <a:ext uri="{FF2B5EF4-FFF2-40B4-BE49-F238E27FC236}">
                <a16:creationId xmlns:a16="http://schemas.microsoft.com/office/drawing/2014/main" xmlns="" id="{E71F345E-17DE-067B-1B91-9A5FC68C358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880895427"/>
      </p:ext>
    </p:extLst>
  </p:cSld>
  <p:clrMapOvr>
    <a:masterClrMapping/>
  </p:clrMapOvr>
  <mc:AlternateContent xmlns:mc="http://schemas.openxmlformats.org/markup-compatibility/2006" xmlns:p14="http://schemas.microsoft.com/office/powerpoint/2010/main">
    <mc:Choice Requires="p14">
      <p:transition spd="slow" p14:dur="2000" advTm="44708"/>
    </mc:Choice>
    <mc:Fallback xmlns="">
      <p:transition spd="slow" advTm="44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p:cTn id="11"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additive="base">
                                        <p:cTn id="2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 calcmode="lin" valueType="num">
                                      <p:cBhvr additive="base">
                                        <p:cTn id="3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 calcmode="lin" valueType="num">
                                      <p:cBhvr additive="base">
                                        <p:cTn id="36"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 calcmode="lin" valueType="num">
                                      <p:cBhvr>
                                        <p:cTn id="42"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8">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 calcmode="lin" valueType="num">
                                      <p:cBhvr additive="base">
                                        <p:cTn id="4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
                                            <p:txEl>
                                              <p:pRg st="1" end="1"/>
                                            </p:txEl>
                                          </p:spTgt>
                                        </p:tgtEl>
                                        <p:attrNameLst>
                                          <p:attrName>style.visibility</p:attrName>
                                        </p:attrNameLst>
                                      </p:cBhvr>
                                      <p:to>
                                        <p:strVal val="visible"/>
                                      </p:to>
                                    </p:set>
                                    <p:anim calcmode="lin" valueType="num">
                                      <p:cBhvr additive="base">
                                        <p:cTn id="5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9">
                                            <p:txEl>
                                              <p:pRg st="2" end="2"/>
                                            </p:txEl>
                                          </p:spTgt>
                                        </p:tgtEl>
                                        <p:attrNameLst>
                                          <p:attrName>style.visibility</p:attrName>
                                        </p:attrNameLst>
                                      </p:cBhvr>
                                      <p:to>
                                        <p:strVal val="visible"/>
                                      </p:to>
                                    </p:set>
                                    <p:anim calcmode="lin" valueType="num">
                                      <p:cBhvr additive="base">
                                        <p:cTn id="6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9">
                                            <p:txEl>
                                              <p:pRg st="3" end="3"/>
                                            </p:txEl>
                                          </p:spTgt>
                                        </p:tgtEl>
                                        <p:attrNameLst>
                                          <p:attrName>style.visibility</p:attrName>
                                        </p:attrNameLst>
                                      </p:cBhvr>
                                      <p:to>
                                        <p:strVal val="visible"/>
                                      </p:to>
                                    </p:set>
                                    <p:anim calcmode="lin" valueType="num">
                                      <p:cBhvr additive="base">
                                        <p:cTn id="6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9">
                                            <p:txEl>
                                              <p:pRg st="4" end="4"/>
                                            </p:txEl>
                                          </p:spTgt>
                                        </p:tgtEl>
                                        <p:attrNameLst>
                                          <p:attrName>style.visibility</p:attrName>
                                        </p:attrNameLst>
                                      </p:cBhvr>
                                      <p:to>
                                        <p:strVal val="visible"/>
                                      </p:to>
                                    </p:set>
                                    <p:anim calcmode="lin" valueType="num">
                                      <p:cBhvr additive="base">
                                        <p:cTn id="7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9">
                                            <p:txEl>
                                              <p:pRg st="5" end="5"/>
                                            </p:txEl>
                                          </p:spTgt>
                                        </p:tgtEl>
                                        <p:attrNameLst>
                                          <p:attrName>style.visibility</p:attrName>
                                        </p:attrNameLst>
                                      </p:cBhvr>
                                      <p:to>
                                        <p:strVal val="visible"/>
                                      </p:to>
                                    </p:set>
                                    <p:anim calcmode="lin" valueType="num">
                                      <p:cBhvr additive="base">
                                        <p:cTn id="79"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1" fill="hold" display="0">
                  <p:stCondLst>
                    <p:cond delay="indefinite"/>
                  </p:stCondLst>
                  <p:endCondLst>
                    <p:cond evt="onStopAudio" delay="0">
                      <p:tgtEl>
                        <p:sldTgt/>
                      </p:tgtEl>
                    </p:cond>
                  </p:endCondLst>
                </p:cTn>
                <p:tgtEl>
                  <p:spTgt spid="3"/>
                </p:tgtEl>
              </p:cMediaNode>
            </p:audio>
          </p:childTnLst>
        </p:cTn>
      </p:par>
    </p:tnLst>
    <p:bldLst>
      <p:bldP spid="8"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111123"/>
          </a:xfrm>
        </p:spPr>
        <p:txBody>
          <a:bodyPr>
            <a:normAutofit/>
          </a:bodyPr>
          <a:lstStyle/>
          <a:p>
            <a:pPr algn="ctr"/>
            <a:r>
              <a:rPr lang="en-US" sz="6000" dirty="0"/>
              <a:t>INCIDENT REPORTING</a:t>
            </a:r>
          </a:p>
        </p:txBody>
      </p:sp>
      <p:sp>
        <p:nvSpPr>
          <p:cNvPr id="3" name="Content Placeholder 2"/>
          <p:cNvSpPr>
            <a:spLocks noGrp="1"/>
          </p:cNvSpPr>
          <p:nvPr>
            <p:ph sz="half" idx="1"/>
          </p:nvPr>
        </p:nvSpPr>
        <p:spPr>
          <a:xfrm>
            <a:off x="1097280" y="1728169"/>
            <a:ext cx="4937760" cy="4528940"/>
          </a:xfrm>
        </p:spPr>
        <p:txBody>
          <a:bodyPr>
            <a:noAutofit/>
          </a:bodyPr>
          <a:lstStyle/>
          <a:p>
            <a:pPr>
              <a:buFont typeface="Wingdings" panose="05000000000000000000" pitchFamily="2" charset="2"/>
              <a:buChar char="ü"/>
            </a:pPr>
            <a:r>
              <a:rPr lang="en-US" sz="2400" dirty="0"/>
              <a:t>PROPERTY DAMAGE</a:t>
            </a:r>
          </a:p>
          <a:p>
            <a:pPr>
              <a:buFont typeface="Wingdings" panose="05000000000000000000" pitchFamily="2" charset="2"/>
              <a:buChar char="ü"/>
            </a:pPr>
            <a:r>
              <a:rPr lang="en-US" sz="2400" dirty="0"/>
              <a:t>SEARCH AND SEIZURE</a:t>
            </a:r>
          </a:p>
          <a:p>
            <a:pPr>
              <a:buFont typeface="Wingdings" panose="05000000000000000000" pitchFamily="2" charset="2"/>
              <a:buChar char="ü"/>
            </a:pPr>
            <a:r>
              <a:rPr lang="en-US" sz="2400" dirty="0"/>
              <a:t>ELOPMENTS</a:t>
            </a:r>
          </a:p>
          <a:p>
            <a:pPr>
              <a:buFont typeface="Wingdings" panose="05000000000000000000" pitchFamily="2" charset="2"/>
              <a:buChar char="ü"/>
            </a:pPr>
            <a:r>
              <a:rPr lang="en-US" sz="2400" dirty="0"/>
              <a:t>INJURY, INTENTIONAL OR ACCIDENTAL, RESULTING IN EMERENCY MEDICAL CARE</a:t>
            </a:r>
          </a:p>
          <a:p>
            <a:pPr>
              <a:buFont typeface="Wingdings" panose="05000000000000000000" pitchFamily="2" charset="2"/>
              <a:buChar char="ü"/>
            </a:pPr>
            <a:r>
              <a:rPr lang="en-US" sz="2400" dirty="0"/>
              <a:t>DEATH OF RECIPIENT</a:t>
            </a:r>
          </a:p>
          <a:p>
            <a:pPr>
              <a:buFont typeface="Wingdings" panose="05000000000000000000" pitchFamily="2" charset="2"/>
              <a:buChar char="ü"/>
            </a:pPr>
            <a:r>
              <a:rPr lang="en-US" sz="2400" dirty="0"/>
              <a:t>ADVERSE MEDICATION REACTIONS</a:t>
            </a:r>
          </a:p>
          <a:p>
            <a:pPr>
              <a:buFont typeface="Wingdings" panose="05000000000000000000" pitchFamily="2" charset="2"/>
              <a:buChar char="ü"/>
            </a:pPr>
            <a:r>
              <a:rPr lang="en-US" sz="2400" dirty="0"/>
              <a:t>MEDICATION ERRORS (NOT REFUSALS)</a:t>
            </a:r>
          </a:p>
          <a:p>
            <a:pPr>
              <a:buFont typeface="Wingdings" panose="05000000000000000000" pitchFamily="2" charset="2"/>
              <a:buChar char="ü"/>
            </a:pPr>
            <a:endParaRPr lang="en-US" sz="2400" dirty="0"/>
          </a:p>
        </p:txBody>
      </p:sp>
      <p:sp>
        <p:nvSpPr>
          <p:cNvPr id="4" name="Content Placeholder 3"/>
          <p:cNvSpPr>
            <a:spLocks noGrp="1"/>
          </p:cNvSpPr>
          <p:nvPr>
            <p:ph sz="half" idx="2"/>
          </p:nvPr>
        </p:nvSpPr>
        <p:spPr>
          <a:xfrm>
            <a:off x="6217920" y="1728169"/>
            <a:ext cx="4937760" cy="4685694"/>
          </a:xfrm>
        </p:spPr>
        <p:txBody>
          <a:bodyPr>
            <a:noAutofit/>
          </a:bodyPr>
          <a:lstStyle/>
          <a:p>
            <a:pPr>
              <a:buFont typeface="Wingdings" panose="05000000000000000000" pitchFamily="2" charset="2"/>
              <a:buChar char="ü"/>
            </a:pPr>
            <a:r>
              <a:rPr lang="en-US" sz="2400" dirty="0"/>
              <a:t>PHYSICAL ILLNESS RESULTING IN EMERGENCY MEDICAL CARE</a:t>
            </a:r>
          </a:p>
          <a:p>
            <a:pPr>
              <a:buFont typeface="Wingdings" panose="05000000000000000000" pitchFamily="2" charset="2"/>
              <a:buChar char="ü"/>
            </a:pPr>
            <a:r>
              <a:rPr lang="en-US" sz="2400" dirty="0"/>
              <a:t>HOSPITALIZATION DUE TO ACUTE OR CHRONIC ILLNESS</a:t>
            </a:r>
          </a:p>
          <a:p>
            <a:pPr>
              <a:buFont typeface="Wingdings" panose="05000000000000000000" pitchFamily="2" charset="2"/>
              <a:buChar char="ü"/>
            </a:pPr>
            <a:r>
              <a:rPr lang="en-US" sz="2400" dirty="0"/>
              <a:t>CONTRACTION OR SUSPECTED CONTRACTION OF A COMMUNICABLE DISEASE</a:t>
            </a:r>
          </a:p>
          <a:p>
            <a:pPr>
              <a:buFont typeface="Wingdings" panose="05000000000000000000" pitchFamily="2" charset="2"/>
              <a:buChar char="ü"/>
            </a:pPr>
            <a:r>
              <a:rPr lang="en-US" sz="2400" dirty="0"/>
              <a:t>TRAFFIC ACCIDENTS</a:t>
            </a:r>
          </a:p>
          <a:p>
            <a:pPr>
              <a:buFont typeface="Wingdings" panose="05000000000000000000" pitchFamily="2" charset="2"/>
              <a:buChar char="ü"/>
            </a:pPr>
            <a:r>
              <a:rPr lang="en-US" sz="2400" dirty="0"/>
              <a:t>FIRES</a:t>
            </a:r>
          </a:p>
          <a:p>
            <a:pPr>
              <a:buFont typeface="Wingdings" panose="05000000000000000000" pitchFamily="2" charset="2"/>
              <a:buChar char="ü"/>
            </a:pPr>
            <a:r>
              <a:rPr lang="en-US" sz="2400" dirty="0"/>
              <a:t>ARRESTS</a:t>
            </a:r>
          </a:p>
        </p:txBody>
      </p:sp>
      <p:pic>
        <p:nvPicPr>
          <p:cNvPr id="6" name="Audio 5">
            <a:hlinkClick r:id="" action="ppaction://media"/>
            <a:extLst>
              <a:ext uri="{FF2B5EF4-FFF2-40B4-BE49-F238E27FC236}">
                <a16:creationId xmlns:a16="http://schemas.microsoft.com/office/drawing/2014/main" xmlns="" id="{9C67206D-DD2A-76DE-027E-6FA428F713A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795245059"/>
      </p:ext>
    </p:extLst>
  </p:cSld>
  <p:clrMapOvr>
    <a:masterClrMapping/>
  </p:clrMapOvr>
  <mc:AlternateContent xmlns:mc="http://schemas.openxmlformats.org/markup-compatibility/2006" xmlns:p14="http://schemas.microsoft.com/office/powerpoint/2010/main">
    <mc:Choice Requires="p14">
      <p:transition spd="slow" p14:dur="2000" advTm="19584"/>
    </mc:Choice>
    <mc:Fallback xmlns="">
      <p:transition spd="slow" advTm="19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
                                            <p:txEl>
                                              <p:pRg st="0" end="0"/>
                                            </p:txEl>
                                          </p:spTgt>
                                        </p:tgtEl>
                                        <p:attrNameLst>
                                          <p:attrName>style.visibility</p:attrName>
                                        </p:attrNameLst>
                                      </p:cBhvr>
                                      <p:to>
                                        <p:strVal val="visible"/>
                                      </p:to>
                                    </p:set>
                                    <p:anim calcmode="lin" valueType="num">
                                      <p:cBhvr additive="base">
                                        <p:cTn id="5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anim calcmode="lin" valueType="num">
                                      <p:cBhvr additive="base">
                                        <p:cTn id="5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4">
                                            <p:txEl>
                                              <p:pRg st="2" end="2"/>
                                            </p:txEl>
                                          </p:spTgt>
                                        </p:tgtEl>
                                        <p:attrNameLst>
                                          <p:attrName>style.visibility</p:attrName>
                                        </p:attrNameLst>
                                      </p:cBhvr>
                                      <p:to>
                                        <p:strVal val="visible"/>
                                      </p:to>
                                    </p:set>
                                    <p:anim calcmode="lin" valueType="num">
                                      <p:cBhvr additive="base">
                                        <p:cTn id="6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4">
                                            <p:txEl>
                                              <p:pRg st="3" end="3"/>
                                            </p:txEl>
                                          </p:spTgt>
                                        </p:tgtEl>
                                        <p:attrNameLst>
                                          <p:attrName>style.visibility</p:attrName>
                                        </p:attrNameLst>
                                      </p:cBhvr>
                                      <p:to>
                                        <p:strVal val="visible"/>
                                      </p:to>
                                    </p:set>
                                    <p:anim calcmode="lin" valueType="num">
                                      <p:cBhvr additive="base">
                                        <p:cTn id="7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4">
                                            <p:txEl>
                                              <p:pRg st="4" end="4"/>
                                            </p:txEl>
                                          </p:spTgt>
                                        </p:tgtEl>
                                        <p:attrNameLst>
                                          <p:attrName>style.visibility</p:attrName>
                                        </p:attrNameLst>
                                      </p:cBhvr>
                                      <p:to>
                                        <p:strVal val="visible"/>
                                      </p:to>
                                    </p:set>
                                    <p:anim calcmode="lin" valueType="num">
                                      <p:cBhvr additive="base">
                                        <p:cTn id="7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4">
                                            <p:txEl>
                                              <p:pRg st="5" end="5"/>
                                            </p:txEl>
                                          </p:spTgt>
                                        </p:tgtEl>
                                        <p:attrNameLst>
                                          <p:attrName>style.visibility</p:attrName>
                                        </p:attrNameLst>
                                      </p:cBhvr>
                                      <p:to>
                                        <p:strVal val="visible"/>
                                      </p:to>
                                    </p:set>
                                    <p:anim calcmode="lin" valueType="num">
                                      <p:cBhvr additive="base">
                                        <p:cTn id="8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5"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150311"/>
          </a:xfrm>
        </p:spPr>
        <p:txBody>
          <a:bodyPr>
            <a:normAutofit/>
          </a:bodyPr>
          <a:lstStyle/>
          <a:p>
            <a:pPr algn="ctr"/>
            <a:r>
              <a:rPr lang="en-US" sz="6000" dirty="0"/>
              <a:t>TIPS FOR REPORT WRITING</a:t>
            </a:r>
          </a:p>
        </p:txBody>
      </p:sp>
      <p:sp>
        <p:nvSpPr>
          <p:cNvPr id="3" name="Content Placeholder 2"/>
          <p:cNvSpPr>
            <a:spLocks noGrp="1"/>
          </p:cNvSpPr>
          <p:nvPr>
            <p:ph idx="1"/>
          </p:nvPr>
        </p:nvSpPr>
        <p:spPr/>
        <p:txBody>
          <a:bodyPr>
            <a:normAutofit lnSpcReduction="10000"/>
          </a:bodyPr>
          <a:lstStyle/>
          <a:p>
            <a:pPr marL="285750" indent="-285750">
              <a:buFont typeface="Arial" panose="020B0604020202020204" pitchFamily="34" charset="0"/>
              <a:buChar char="•"/>
            </a:pPr>
            <a:r>
              <a:rPr lang="en-US" sz="3000" dirty="0">
                <a:cs typeface="Arial" panose="020B0604020202020204" pitchFamily="34" charset="0"/>
              </a:rPr>
              <a:t>Use full names, date and times</a:t>
            </a:r>
          </a:p>
          <a:p>
            <a:pPr marL="285750" indent="-285750">
              <a:buFont typeface="Arial" panose="020B0604020202020204" pitchFamily="34" charset="0"/>
              <a:buChar char="•"/>
            </a:pPr>
            <a:r>
              <a:rPr lang="en-US" sz="3000" dirty="0">
                <a:cs typeface="Arial" panose="020B0604020202020204" pitchFamily="34" charset="0"/>
              </a:rPr>
              <a:t>Avoid labels</a:t>
            </a:r>
          </a:p>
          <a:p>
            <a:pPr marL="285750" indent="-285750">
              <a:buFont typeface="Arial" panose="020B0604020202020204" pitchFamily="34" charset="0"/>
              <a:buChar char="•"/>
            </a:pPr>
            <a:r>
              <a:rPr lang="en-US" sz="3000" dirty="0">
                <a:cs typeface="Arial" panose="020B0604020202020204" pitchFamily="34" charset="0"/>
              </a:rPr>
              <a:t>Use your senses: what did it look like, sound like, etc.</a:t>
            </a:r>
          </a:p>
          <a:p>
            <a:pPr marL="285750" indent="-285750">
              <a:buFont typeface="Arial" panose="020B0604020202020204" pitchFamily="34" charset="0"/>
              <a:buChar char="•"/>
            </a:pPr>
            <a:r>
              <a:rPr lang="en-US" sz="3000" dirty="0">
                <a:cs typeface="Arial" panose="020B0604020202020204" pitchFamily="34" charset="0"/>
              </a:rPr>
              <a:t>Be specific</a:t>
            </a:r>
          </a:p>
          <a:p>
            <a:pPr marL="285750" indent="-285750">
              <a:buFont typeface="Arial" panose="020B0604020202020204" pitchFamily="34" charset="0"/>
              <a:buChar char="•"/>
            </a:pPr>
            <a:r>
              <a:rPr lang="en-US" sz="3000" dirty="0">
                <a:cs typeface="Arial" panose="020B0604020202020204" pitchFamily="34" charset="0"/>
              </a:rPr>
              <a:t>Don’t use assumptions, stick to the facts</a:t>
            </a:r>
          </a:p>
          <a:p>
            <a:pPr marL="285750" indent="-285750">
              <a:buFont typeface="Arial" panose="020B0604020202020204" pitchFamily="34" charset="0"/>
              <a:buChar char="•"/>
            </a:pPr>
            <a:r>
              <a:rPr lang="en-US" sz="3000" dirty="0">
                <a:cs typeface="Arial" panose="020B0604020202020204" pitchFamily="34" charset="0"/>
              </a:rPr>
              <a:t>Document everything</a:t>
            </a:r>
          </a:p>
          <a:p>
            <a:pPr marL="285750" indent="-285750">
              <a:buFont typeface="Arial" panose="020B0604020202020204" pitchFamily="34" charset="0"/>
              <a:buChar char="•"/>
            </a:pPr>
            <a:r>
              <a:rPr lang="en-US" sz="3000" dirty="0">
                <a:cs typeface="Arial" panose="020B0604020202020204" pitchFamily="34" charset="0"/>
              </a:rPr>
              <a:t>Do not fill in gaps with opinions </a:t>
            </a:r>
          </a:p>
          <a:p>
            <a:endParaRPr lang="en-US" dirty="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66115" y="1845734"/>
            <a:ext cx="1745215" cy="4271554"/>
          </a:xfrm>
          <a:prstGeom prst="rect">
            <a:avLst/>
          </a:prstGeom>
        </p:spPr>
      </p:pic>
      <p:pic>
        <p:nvPicPr>
          <p:cNvPr id="6" name="Audio 5">
            <a:hlinkClick r:id="" action="ppaction://media"/>
            <a:extLst>
              <a:ext uri="{FF2B5EF4-FFF2-40B4-BE49-F238E27FC236}">
                <a16:creationId xmlns:a16="http://schemas.microsoft.com/office/drawing/2014/main" xmlns="" id="{55FF8E9F-95E4-4B66-B387-06B28CA8F05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74089883"/>
      </p:ext>
    </p:extLst>
  </p:cSld>
  <p:clrMapOvr>
    <a:masterClrMapping/>
  </p:clrMapOvr>
  <mc:AlternateContent xmlns:mc="http://schemas.openxmlformats.org/markup-compatibility/2006" xmlns:p14="http://schemas.microsoft.com/office/powerpoint/2010/main">
    <mc:Choice Requires="p14">
      <p:transition spd="slow" p14:dur="2000" advTm="35466"/>
    </mc:Choice>
    <mc:Fallback xmlns="">
      <p:transition spd="slow" advTm="35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058871"/>
          </a:xfrm>
        </p:spPr>
        <p:txBody>
          <a:bodyPr>
            <a:normAutofit/>
          </a:bodyPr>
          <a:lstStyle/>
          <a:p>
            <a:pPr algn="ctr"/>
            <a:r>
              <a:rPr lang="en-US" sz="6000" dirty="0"/>
              <a:t>INVESTIGATIVE PROCESS</a:t>
            </a:r>
          </a:p>
        </p:txBody>
      </p:sp>
      <p:sp>
        <p:nvSpPr>
          <p:cNvPr id="3" name="Content Placeholder 2"/>
          <p:cNvSpPr>
            <a:spLocks noGrp="1"/>
          </p:cNvSpPr>
          <p:nvPr>
            <p:ph sz="half" idx="1"/>
          </p:nvPr>
        </p:nvSpPr>
        <p:spPr>
          <a:xfrm>
            <a:off x="1097278" y="1845734"/>
            <a:ext cx="4937760" cy="4581192"/>
          </a:xfrm>
        </p:spPr>
        <p:txBody>
          <a:bodyPr>
            <a:normAutofit fontScale="92500" lnSpcReduction="10000"/>
          </a:bodyPr>
          <a:lstStyle/>
          <a:p>
            <a:pPr algn="ctr"/>
            <a:r>
              <a:rPr lang="en-US" sz="3000" u="sng" dirty="0"/>
              <a:t>INVESTIGATION</a:t>
            </a:r>
          </a:p>
          <a:p>
            <a:pPr marL="0" indent="0">
              <a:buNone/>
            </a:pPr>
            <a:r>
              <a:rPr lang="en-US" sz="2600" dirty="0"/>
              <a:t>Response required within 5 business days with:</a:t>
            </a:r>
            <a:r>
              <a:rPr lang="en-US" dirty="0"/>
              <a:t>	</a:t>
            </a:r>
          </a:p>
          <a:p>
            <a:pPr lvl="1">
              <a:buFont typeface="Wingdings" panose="05000000000000000000" pitchFamily="2" charset="2"/>
              <a:buChar char="ü"/>
            </a:pPr>
            <a:r>
              <a:rPr lang="en-US" sz="2400" dirty="0"/>
              <a:t>File number</a:t>
            </a:r>
          </a:p>
          <a:p>
            <a:pPr lvl="1">
              <a:buFont typeface="Wingdings" panose="05000000000000000000" pitchFamily="2" charset="2"/>
              <a:buChar char="ü"/>
            </a:pPr>
            <a:r>
              <a:rPr lang="en-US" sz="2400" dirty="0"/>
              <a:t>Date complaint was received</a:t>
            </a:r>
          </a:p>
          <a:p>
            <a:pPr lvl="1">
              <a:buFont typeface="Wingdings" panose="05000000000000000000" pitchFamily="2" charset="2"/>
              <a:buChar char="ü"/>
            </a:pPr>
            <a:r>
              <a:rPr lang="en-US" sz="2400" dirty="0"/>
              <a:t>Summary of the complaint</a:t>
            </a:r>
          </a:p>
          <a:p>
            <a:pPr lvl="1">
              <a:buFont typeface="Wingdings" panose="05000000000000000000" pitchFamily="2" charset="2"/>
              <a:buChar char="ü"/>
            </a:pPr>
            <a:r>
              <a:rPr lang="en-US" sz="2400" dirty="0"/>
              <a:t>Action taken</a:t>
            </a:r>
          </a:p>
          <a:p>
            <a:pPr lvl="1">
              <a:buFont typeface="Wingdings" panose="05000000000000000000" pitchFamily="2" charset="2"/>
              <a:buChar char="q"/>
            </a:pPr>
            <a:endParaRPr lang="en-US" dirty="0"/>
          </a:p>
          <a:p>
            <a:pPr marL="201168" lvl="1" indent="0">
              <a:buNone/>
            </a:pPr>
            <a:r>
              <a:rPr lang="en-US" sz="2400" dirty="0"/>
              <a:t>Status letters required at 30 and 60 days</a:t>
            </a:r>
          </a:p>
          <a:p>
            <a:pPr marL="201168" lvl="1" indent="0">
              <a:buNone/>
            </a:pPr>
            <a:r>
              <a:rPr lang="en-US" sz="2400" dirty="0"/>
              <a:t>90 days for completion</a:t>
            </a:r>
          </a:p>
          <a:p>
            <a:pPr marL="201168" lvl="1" indent="0">
              <a:buNone/>
            </a:pPr>
            <a:r>
              <a:rPr lang="en-US" sz="2400" dirty="0"/>
              <a:t>Summary report to go to recipient/guardian, complainant</a:t>
            </a:r>
          </a:p>
          <a:p>
            <a:pPr marL="201168" lvl="1" indent="0">
              <a:buNone/>
            </a:pPr>
            <a:endParaRPr lang="en-US" dirty="0"/>
          </a:p>
        </p:txBody>
      </p:sp>
      <p:sp>
        <p:nvSpPr>
          <p:cNvPr id="4" name="Content Placeholder 3"/>
          <p:cNvSpPr>
            <a:spLocks noGrp="1"/>
          </p:cNvSpPr>
          <p:nvPr>
            <p:ph sz="half" idx="2"/>
          </p:nvPr>
        </p:nvSpPr>
        <p:spPr>
          <a:xfrm>
            <a:off x="6217920" y="1845734"/>
            <a:ext cx="4937760" cy="4581191"/>
          </a:xfrm>
        </p:spPr>
        <p:txBody>
          <a:bodyPr>
            <a:normAutofit fontScale="92500" lnSpcReduction="10000"/>
          </a:bodyPr>
          <a:lstStyle/>
          <a:p>
            <a:pPr algn="ctr"/>
            <a:r>
              <a:rPr lang="en-US" sz="3000" u="sng" dirty="0"/>
              <a:t>INTERVENTION</a:t>
            </a:r>
          </a:p>
          <a:p>
            <a:pPr>
              <a:buFont typeface="Wingdings" panose="05000000000000000000" pitchFamily="2" charset="2"/>
              <a:buChar char="ü"/>
            </a:pPr>
            <a:r>
              <a:rPr lang="en-US" sz="2600" dirty="0"/>
              <a:t>Response required within 5 business days</a:t>
            </a:r>
          </a:p>
          <a:p>
            <a:pPr>
              <a:buFont typeface="Wingdings" panose="05000000000000000000" pitchFamily="2" charset="2"/>
              <a:buChar char="ü"/>
            </a:pPr>
            <a:r>
              <a:rPr lang="en-US" sz="2600" dirty="0"/>
              <a:t>Facts are clear</a:t>
            </a:r>
          </a:p>
          <a:p>
            <a:pPr>
              <a:buFont typeface="Wingdings" panose="05000000000000000000" pitchFamily="2" charset="2"/>
              <a:buChar char="ü"/>
            </a:pPr>
            <a:r>
              <a:rPr lang="en-US" sz="2600" dirty="0"/>
              <a:t>No remedial action required</a:t>
            </a:r>
          </a:p>
          <a:p>
            <a:pPr>
              <a:buFont typeface="Wingdings" panose="05000000000000000000" pitchFamily="2" charset="2"/>
              <a:buChar char="ü"/>
            </a:pPr>
            <a:r>
              <a:rPr lang="en-US" sz="2600" dirty="0"/>
              <a:t>30 days for completion</a:t>
            </a:r>
          </a:p>
          <a:p>
            <a:pPr>
              <a:buFont typeface="Wingdings" panose="05000000000000000000" pitchFamily="2" charset="2"/>
              <a:buChar char="ü"/>
            </a:pPr>
            <a:r>
              <a:rPr lang="en-US" sz="2600" dirty="0"/>
              <a:t>Report to recipient</a:t>
            </a:r>
          </a:p>
        </p:txBody>
      </p:sp>
      <p:pic>
        <p:nvPicPr>
          <p:cNvPr id="7" name="Audio 6">
            <a:hlinkClick r:id="" action="ppaction://media"/>
            <a:extLst>
              <a:ext uri="{FF2B5EF4-FFF2-40B4-BE49-F238E27FC236}">
                <a16:creationId xmlns:a16="http://schemas.microsoft.com/office/drawing/2014/main" xmlns="" id="{16F7D687-C38A-7374-4939-F36566BC8FE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941517001"/>
      </p:ext>
    </p:extLst>
  </p:cSld>
  <p:clrMapOvr>
    <a:masterClrMapping/>
  </p:clrMapOvr>
  <mc:AlternateContent xmlns:mc="http://schemas.openxmlformats.org/markup-compatibility/2006" xmlns:p14="http://schemas.microsoft.com/office/powerpoint/2010/main">
    <mc:Choice Requires="p14">
      <p:transition spd="slow" p14:dur="2000" advTm="70204"/>
    </mc:Choice>
    <mc:Fallback xmlns="">
      <p:transition spd="slow" advTm="70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 calcmode="lin" valueType="num">
                                      <p:cBhvr additive="base">
                                        <p:cTn id="4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 calcmode="lin" valueType="num">
                                      <p:cBhvr additive="base">
                                        <p:cTn id="54"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 calcmode="lin" valueType="num">
                                      <p:cBhvr additive="base">
                                        <p:cTn id="60"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4">
                                            <p:txEl>
                                              <p:pRg st="0" end="0"/>
                                            </p:txEl>
                                          </p:spTgt>
                                        </p:tgtEl>
                                        <p:attrNameLst>
                                          <p:attrName>style.visibility</p:attrName>
                                        </p:attrNameLst>
                                      </p:cBhvr>
                                      <p:to>
                                        <p:strVal val="visible"/>
                                      </p:to>
                                    </p:set>
                                    <p:anim calcmode="lin" valueType="num">
                                      <p:cBhvr>
                                        <p:cTn id="66"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67"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68" dur="500"/>
                                        <p:tgtEl>
                                          <p:spTgt spid="4">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4">
                                            <p:txEl>
                                              <p:pRg st="1" end="1"/>
                                            </p:txEl>
                                          </p:spTgt>
                                        </p:tgtEl>
                                        <p:attrNameLst>
                                          <p:attrName>style.visibility</p:attrName>
                                        </p:attrNameLst>
                                      </p:cBhvr>
                                      <p:to>
                                        <p:strVal val="visible"/>
                                      </p:to>
                                    </p:set>
                                    <p:anim calcmode="lin" valueType="num">
                                      <p:cBhvr additive="base">
                                        <p:cTn id="7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4">
                                            <p:txEl>
                                              <p:pRg st="2" end="2"/>
                                            </p:txEl>
                                          </p:spTgt>
                                        </p:tgtEl>
                                        <p:attrNameLst>
                                          <p:attrName>style.visibility</p:attrName>
                                        </p:attrNameLst>
                                      </p:cBhvr>
                                      <p:to>
                                        <p:strVal val="visible"/>
                                      </p:to>
                                    </p:set>
                                    <p:anim calcmode="lin" valueType="num">
                                      <p:cBhvr additive="base">
                                        <p:cTn id="7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4">
                                            <p:txEl>
                                              <p:pRg st="3" end="3"/>
                                            </p:txEl>
                                          </p:spTgt>
                                        </p:tgtEl>
                                        <p:attrNameLst>
                                          <p:attrName>style.visibility</p:attrName>
                                        </p:attrNameLst>
                                      </p:cBhvr>
                                      <p:to>
                                        <p:strVal val="visible"/>
                                      </p:to>
                                    </p:set>
                                    <p:anim calcmode="lin" valueType="num">
                                      <p:cBhvr additive="base">
                                        <p:cTn id="8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4">
                                            <p:txEl>
                                              <p:pRg st="4" end="4"/>
                                            </p:txEl>
                                          </p:spTgt>
                                        </p:tgtEl>
                                        <p:attrNameLst>
                                          <p:attrName>style.visibility</p:attrName>
                                        </p:attrNameLst>
                                      </p:cBhvr>
                                      <p:to>
                                        <p:strVal val="visible"/>
                                      </p:to>
                                    </p:set>
                                    <p:anim calcmode="lin" valueType="num">
                                      <p:cBhvr additive="base">
                                        <p:cTn id="9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4">
                                            <p:txEl>
                                              <p:pRg st="5" end="5"/>
                                            </p:txEl>
                                          </p:spTgt>
                                        </p:tgtEl>
                                        <p:attrNameLst>
                                          <p:attrName>style.visibility</p:attrName>
                                        </p:attrNameLst>
                                      </p:cBhvr>
                                      <p:to>
                                        <p:strVal val="visible"/>
                                      </p:to>
                                    </p:set>
                                    <p:anim calcmode="lin" valueType="num">
                                      <p:cBhvr additive="base">
                                        <p:cTn id="9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9" fill="hold" display="0">
                  <p:stCondLst>
                    <p:cond delay="indefinite"/>
                  </p:stCondLst>
                  <p:endCondLst>
                    <p:cond evt="onStopAudio" delay="0">
                      <p:tgtEl>
                        <p:sldTgt/>
                      </p:tgtEl>
                    </p:cond>
                  </p:endCondLst>
                </p:cTn>
                <p:tgtEl>
                  <p:spTgt spid="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189500"/>
          </a:xfrm>
        </p:spPr>
        <p:txBody>
          <a:bodyPr>
            <a:normAutofit/>
          </a:bodyPr>
          <a:lstStyle/>
          <a:p>
            <a:pPr algn="ctr"/>
            <a:r>
              <a:rPr lang="en-US" sz="6000" dirty="0"/>
              <a:t>Other options…</a:t>
            </a:r>
          </a:p>
        </p:txBody>
      </p:sp>
      <p:sp>
        <p:nvSpPr>
          <p:cNvPr id="3" name="Content Placeholder 2"/>
          <p:cNvSpPr>
            <a:spLocks noGrp="1"/>
          </p:cNvSpPr>
          <p:nvPr>
            <p:ph sz="half" idx="1"/>
          </p:nvPr>
        </p:nvSpPr>
        <p:spPr/>
        <p:txBody>
          <a:bodyPr>
            <a:normAutofit lnSpcReduction="10000"/>
          </a:bodyPr>
          <a:lstStyle/>
          <a:p>
            <a:r>
              <a:rPr lang="en-US" sz="4000" u="sng" dirty="0"/>
              <a:t>No Code Protected Rights</a:t>
            </a:r>
          </a:p>
          <a:p>
            <a:endParaRPr lang="en-US" u="sng" dirty="0"/>
          </a:p>
          <a:p>
            <a:r>
              <a:rPr lang="en-US" sz="3000" dirty="0"/>
              <a:t>There is no protection within any of the laws which give protection for specific complaint alleged</a:t>
            </a:r>
          </a:p>
        </p:txBody>
      </p:sp>
      <p:sp>
        <p:nvSpPr>
          <p:cNvPr id="4" name="Content Placeholder 3"/>
          <p:cNvSpPr>
            <a:spLocks noGrp="1"/>
          </p:cNvSpPr>
          <p:nvPr>
            <p:ph sz="half" idx="2"/>
          </p:nvPr>
        </p:nvSpPr>
        <p:spPr/>
        <p:txBody>
          <a:bodyPr>
            <a:normAutofit lnSpcReduction="10000"/>
          </a:bodyPr>
          <a:lstStyle/>
          <a:p>
            <a:r>
              <a:rPr lang="en-US" sz="4000" u="sng" dirty="0"/>
              <a:t>Out of Jurisdiction</a:t>
            </a:r>
          </a:p>
          <a:p>
            <a:endParaRPr lang="en-US" u="sng" dirty="0"/>
          </a:p>
          <a:p>
            <a:r>
              <a:rPr lang="en-US" sz="3000" dirty="0"/>
              <a:t>The complaint brought forth is outside of the jurisdiction of the Office of Recipient Rights</a:t>
            </a:r>
          </a:p>
          <a:p>
            <a:endParaRPr lang="en-US" sz="2200" dirty="0"/>
          </a:p>
          <a:p>
            <a:r>
              <a:rPr lang="en-US" sz="3000" dirty="0"/>
              <a:t>i.e. which medications are prescribed to a recipient by physician</a:t>
            </a:r>
          </a:p>
        </p:txBody>
      </p:sp>
      <p:pic>
        <p:nvPicPr>
          <p:cNvPr id="7" name="Audio 6">
            <a:hlinkClick r:id="" action="ppaction://media"/>
            <a:extLst>
              <a:ext uri="{FF2B5EF4-FFF2-40B4-BE49-F238E27FC236}">
                <a16:creationId xmlns:a16="http://schemas.microsoft.com/office/drawing/2014/main" xmlns="" id="{6E3CE3A3-B6B6-83AC-3BD8-581B5700533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755766993"/>
      </p:ext>
    </p:extLst>
  </p:cSld>
  <p:clrMapOvr>
    <a:masterClrMapping/>
  </p:clrMapOvr>
  <mc:AlternateContent xmlns:mc="http://schemas.openxmlformats.org/markup-compatibility/2006" xmlns:p14="http://schemas.microsoft.com/office/powerpoint/2010/main">
    <mc:Choice Requires="p14">
      <p:transition spd="slow" p14:dur="2000" advTm="42595"/>
    </mc:Choice>
    <mc:Fallback xmlns="">
      <p:transition spd="slow" advTm="42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p:cTn id="2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137248"/>
          </a:xfrm>
        </p:spPr>
        <p:txBody>
          <a:bodyPr>
            <a:normAutofit/>
          </a:bodyPr>
          <a:lstStyle/>
          <a:p>
            <a:pPr algn="ctr"/>
            <a:r>
              <a:rPr lang="en-US" sz="6000" dirty="0"/>
              <a:t>INVESTIGATIVE PROCESS</a:t>
            </a:r>
          </a:p>
        </p:txBody>
      </p:sp>
      <p:sp>
        <p:nvSpPr>
          <p:cNvPr id="3" name="Content Placeholder 2"/>
          <p:cNvSpPr>
            <a:spLocks noGrp="1"/>
          </p:cNvSpPr>
          <p:nvPr>
            <p:ph sz="half" idx="1"/>
          </p:nvPr>
        </p:nvSpPr>
        <p:spPr/>
        <p:txBody>
          <a:bodyPr>
            <a:normAutofit/>
          </a:bodyPr>
          <a:lstStyle/>
          <a:p>
            <a:pPr>
              <a:buFont typeface="Wingdings" panose="05000000000000000000" pitchFamily="2" charset="2"/>
              <a:buChar char="ü"/>
            </a:pPr>
            <a:r>
              <a:rPr lang="en-US" sz="3000" dirty="0"/>
              <a:t>REVIEW DOCUMENTATION</a:t>
            </a:r>
          </a:p>
          <a:p>
            <a:pPr>
              <a:buFont typeface="Wingdings" panose="05000000000000000000" pitchFamily="2" charset="2"/>
              <a:buChar char="ü"/>
            </a:pPr>
            <a:r>
              <a:rPr lang="en-US" sz="3000" dirty="0"/>
              <a:t>INTERVIEW STAFF OF THE HOME/AGENCY</a:t>
            </a:r>
          </a:p>
          <a:p>
            <a:pPr>
              <a:buFont typeface="Wingdings" panose="05000000000000000000" pitchFamily="2" charset="2"/>
              <a:buChar char="ü"/>
            </a:pPr>
            <a:r>
              <a:rPr lang="en-US" sz="3000" dirty="0"/>
              <a:t>INTERVIEW RECIPIENTS OF HOME</a:t>
            </a:r>
          </a:p>
          <a:p>
            <a:pPr>
              <a:buFont typeface="Wingdings" panose="05000000000000000000" pitchFamily="2" charset="2"/>
              <a:buChar char="ü"/>
            </a:pPr>
            <a:r>
              <a:rPr lang="en-US" sz="3000" dirty="0"/>
              <a:t>REVIEW POLICY/PROCEDURES</a:t>
            </a:r>
          </a:p>
        </p:txBody>
      </p:sp>
      <p:pic>
        <p:nvPicPr>
          <p:cNvPr id="5" name="Content Placeholder 4"/>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6218238" y="2017311"/>
            <a:ext cx="4937125" cy="3680628"/>
          </a:xfrm>
        </p:spPr>
      </p:pic>
      <p:pic>
        <p:nvPicPr>
          <p:cNvPr id="6" name="Audio 5">
            <a:hlinkClick r:id="" action="ppaction://media"/>
            <a:extLst>
              <a:ext uri="{FF2B5EF4-FFF2-40B4-BE49-F238E27FC236}">
                <a16:creationId xmlns:a16="http://schemas.microsoft.com/office/drawing/2014/main" xmlns="" id="{654BDFFE-D775-1554-2AF7-1CB3D800E81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911047005"/>
      </p:ext>
    </p:extLst>
  </p:cSld>
  <p:clrMapOvr>
    <a:masterClrMapping/>
  </p:clrMapOvr>
  <mc:AlternateContent xmlns:mc="http://schemas.openxmlformats.org/markup-compatibility/2006" xmlns:p14="http://schemas.microsoft.com/office/powerpoint/2010/main">
    <mc:Choice Requires="p14">
      <p:transition spd="slow" p14:dur="2000" advTm="28431"/>
    </mc:Choice>
    <mc:Fallback xmlns="">
      <p:transition spd="slow" advTm="28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32935" y="183821"/>
            <a:ext cx="10058400" cy="1214437"/>
          </a:xfrm>
        </p:spPr>
        <p:txBody>
          <a:bodyPr>
            <a:normAutofit/>
          </a:bodyPr>
          <a:lstStyle/>
          <a:p>
            <a:pPr algn="ctr"/>
            <a:r>
              <a:rPr lang="en-US" sz="6000" dirty="0"/>
              <a:t>WHAT IS A RIGHT?</a:t>
            </a:r>
          </a:p>
        </p:txBody>
      </p:sp>
      <p:sp>
        <p:nvSpPr>
          <p:cNvPr id="3" name="Content Placeholder 2"/>
          <p:cNvSpPr>
            <a:spLocks noGrp="1"/>
          </p:cNvSpPr>
          <p:nvPr>
            <p:ph idx="4294967295"/>
          </p:nvPr>
        </p:nvSpPr>
        <p:spPr>
          <a:xfrm>
            <a:off x="667110" y="2674189"/>
            <a:ext cx="6095999" cy="3623094"/>
          </a:xfrm>
        </p:spPr>
        <p:txBody>
          <a:bodyPr>
            <a:normAutofit/>
          </a:bodyPr>
          <a:lstStyle/>
          <a:p>
            <a:pPr lvl="1">
              <a:lnSpc>
                <a:spcPct val="150000"/>
              </a:lnSpc>
              <a:buFont typeface="Wingdings" panose="05000000000000000000" pitchFamily="2" charset="2"/>
              <a:buChar char="ü"/>
            </a:pPr>
            <a:r>
              <a:rPr lang="en-US" sz="2400" dirty="0"/>
              <a:t>Some things we think are rights aren’t actually rights</a:t>
            </a:r>
          </a:p>
          <a:p>
            <a:pPr lvl="1">
              <a:lnSpc>
                <a:spcPct val="150000"/>
              </a:lnSpc>
              <a:buFont typeface="Wingdings" panose="05000000000000000000" pitchFamily="2" charset="2"/>
              <a:buChar char="ü"/>
            </a:pPr>
            <a:r>
              <a:rPr lang="en-US" sz="2400" dirty="0"/>
              <a:t>Rights are guaranteed but can be limited under certain circumstances</a:t>
            </a:r>
          </a:p>
          <a:p>
            <a:pPr lvl="1">
              <a:lnSpc>
                <a:spcPct val="150000"/>
              </a:lnSpc>
              <a:buFont typeface="Wingdings" panose="05000000000000000000" pitchFamily="2" charset="2"/>
              <a:buChar char="ü"/>
            </a:pPr>
            <a:r>
              <a:rPr lang="en-US" sz="2400" dirty="0"/>
              <a:t>There is a different between a right and privilege</a:t>
            </a:r>
          </a:p>
        </p:txBody>
      </p:sp>
      <p:sp>
        <p:nvSpPr>
          <p:cNvPr id="4" name="Rectangle 3"/>
          <p:cNvSpPr/>
          <p:nvPr/>
        </p:nvSpPr>
        <p:spPr>
          <a:xfrm>
            <a:off x="787879" y="1484522"/>
            <a:ext cx="10737011" cy="923330"/>
          </a:xfrm>
          <a:prstGeom prst="rect">
            <a:avLst/>
          </a:prstGeom>
        </p:spPr>
        <p:txBody>
          <a:bodyPr wrap="square">
            <a:spAutoFit/>
          </a:bodyPr>
          <a:lstStyle/>
          <a:p>
            <a:pPr marL="91440" lvl="0" indent="-91440">
              <a:lnSpc>
                <a:spcPct val="90000"/>
              </a:lnSpc>
              <a:spcBef>
                <a:spcPts val="1200"/>
              </a:spcBef>
              <a:spcAft>
                <a:spcPts val="200"/>
              </a:spcAft>
              <a:buClr>
                <a:srgbClr val="6F6F74"/>
              </a:buClr>
              <a:buSzPct val="100000"/>
              <a:buFont typeface="Calibri" panose="020F0502020204030204" pitchFamily="34" charset="0"/>
              <a:buChar char=" "/>
            </a:pPr>
            <a:r>
              <a:rPr lang="en-US" sz="3000" dirty="0">
                <a:solidFill>
                  <a:srgbClr val="000000">
                    <a:lumMod val="75000"/>
                    <a:lumOff val="25000"/>
                  </a:srgbClr>
                </a:solidFill>
              </a:rPr>
              <a:t>That which a person is entitled to have, to do, or to receive from others, within the limits </a:t>
            </a:r>
            <a:r>
              <a:rPr lang="en-US" sz="3000" u="sng" dirty="0">
                <a:solidFill>
                  <a:srgbClr val="000000">
                    <a:lumMod val="75000"/>
                    <a:lumOff val="25000"/>
                  </a:srgbClr>
                </a:solidFill>
              </a:rPr>
              <a:t>prescribed</a:t>
            </a:r>
            <a:r>
              <a:rPr lang="en-US" sz="3000" dirty="0">
                <a:solidFill>
                  <a:srgbClr val="000000">
                    <a:lumMod val="75000"/>
                    <a:lumOff val="25000"/>
                  </a:srgbClr>
                </a:solidFill>
              </a:rPr>
              <a:t> by the law</a:t>
            </a:r>
          </a:p>
        </p:txBody>
      </p:sp>
      <p:pic>
        <p:nvPicPr>
          <p:cNvPr id="5" name="Picture 4"/>
          <p:cNvPicPr>
            <a:picLocks noChangeAspect="1"/>
          </p:cNvPicPr>
          <p:nvPr/>
        </p:nvPicPr>
        <p:blipFill>
          <a:blip r:embed="rId6"/>
          <a:stretch>
            <a:fillRect/>
          </a:stretch>
        </p:blipFill>
        <p:spPr>
          <a:xfrm>
            <a:off x="7431690" y="2407852"/>
            <a:ext cx="3194581" cy="3414056"/>
          </a:xfrm>
          <a:prstGeom prst="rect">
            <a:avLst/>
          </a:prstGeom>
        </p:spPr>
      </p:pic>
      <p:pic>
        <p:nvPicPr>
          <p:cNvPr id="8" name="Audio 7">
            <a:hlinkClick r:id="" action="ppaction://media"/>
            <a:extLst>
              <a:ext uri="{FF2B5EF4-FFF2-40B4-BE49-F238E27FC236}">
                <a16:creationId xmlns:a16="http://schemas.microsoft.com/office/drawing/2014/main" xmlns="" id="{1C20D029-31E3-1003-2AD8-7719962B1B5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307109459"/>
      </p:ext>
    </p:extLst>
  </p:cSld>
  <p:clrMapOvr>
    <a:masterClrMapping/>
  </p:clrMapOvr>
  <mc:AlternateContent xmlns:mc="http://schemas.openxmlformats.org/markup-compatibility/2006" xmlns:p14="http://schemas.microsoft.com/office/powerpoint/2010/main">
    <mc:Choice Requires="p14">
      <p:transition spd="slow" p14:dur="2000" advTm="25412"/>
    </mc:Choice>
    <mc:Fallback xmlns="">
      <p:transition spd="slow" advTm="25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137248"/>
          </a:xfrm>
        </p:spPr>
        <p:txBody>
          <a:bodyPr>
            <a:normAutofit/>
          </a:bodyPr>
          <a:lstStyle/>
          <a:p>
            <a:pPr algn="ctr"/>
            <a:r>
              <a:rPr lang="en-US" sz="6000" dirty="0"/>
              <a:t>ORR ACCESS</a:t>
            </a:r>
          </a:p>
        </p:txBody>
      </p:sp>
      <p:pic>
        <p:nvPicPr>
          <p:cNvPr id="5" name="Content Placeholder 4"/>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1502251" y="1954320"/>
            <a:ext cx="3762375" cy="3914775"/>
          </a:xfrm>
        </p:spPr>
      </p:pic>
      <p:sp>
        <p:nvSpPr>
          <p:cNvPr id="4" name="Content Placeholder 3"/>
          <p:cNvSpPr>
            <a:spLocks noGrp="1"/>
          </p:cNvSpPr>
          <p:nvPr>
            <p:ph sz="half" idx="2"/>
          </p:nvPr>
        </p:nvSpPr>
        <p:spPr>
          <a:xfrm>
            <a:off x="6217919" y="1845735"/>
            <a:ext cx="5264331" cy="4023360"/>
          </a:xfrm>
        </p:spPr>
        <p:txBody>
          <a:bodyPr>
            <a:noAutofit/>
          </a:bodyPr>
          <a:lstStyle/>
          <a:p>
            <a:pPr>
              <a:buFont typeface="Wingdings" panose="05000000000000000000" pitchFamily="2" charset="2"/>
              <a:buChar char="ü"/>
            </a:pPr>
            <a:r>
              <a:rPr lang="en-US" sz="3000" dirty="0"/>
              <a:t>ALL RESIDENTS OF A HOME (CMH OR NOT)</a:t>
            </a:r>
          </a:p>
          <a:p>
            <a:pPr>
              <a:buFont typeface="Wingdings" panose="05000000000000000000" pitchFamily="2" charset="2"/>
              <a:buChar char="ü"/>
            </a:pPr>
            <a:r>
              <a:rPr lang="en-US" sz="3000" dirty="0"/>
              <a:t>ALL STAFF OF A HOME/AGENCY</a:t>
            </a:r>
          </a:p>
          <a:p>
            <a:pPr>
              <a:buFont typeface="Wingdings" panose="05000000000000000000" pitchFamily="2" charset="2"/>
              <a:buChar char="ü"/>
            </a:pPr>
            <a:r>
              <a:rPr lang="en-US" sz="3000" dirty="0"/>
              <a:t>ALL STAFF CONTACT INFORMATION</a:t>
            </a:r>
          </a:p>
          <a:p>
            <a:pPr>
              <a:buFont typeface="Wingdings" panose="05000000000000000000" pitchFamily="2" charset="2"/>
              <a:buChar char="ü"/>
            </a:pPr>
            <a:r>
              <a:rPr lang="en-US" sz="3000" dirty="0"/>
              <a:t>ALL TRAINING RECORDS</a:t>
            </a:r>
          </a:p>
          <a:p>
            <a:pPr>
              <a:buFont typeface="Wingdings" panose="05000000000000000000" pitchFamily="2" charset="2"/>
              <a:buChar char="ü"/>
            </a:pPr>
            <a:r>
              <a:rPr lang="en-US" sz="3000" dirty="0"/>
              <a:t>ANY OF REQUEST DOCUMENTATION</a:t>
            </a:r>
          </a:p>
        </p:txBody>
      </p:sp>
      <p:pic>
        <p:nvPicPr>
          <p:cNvPr id="6" name="Audio 5">
            <a:hlinkClick r:id="" action="ppaction://media"/>
            <a:extLst>
              <a:ext uri="{FF2B5EF4-FFF2-40B4-BE49-F238E27FC236}">
                <a16:creationId xmlns:a16="http://schemas.microsoft.com/office/drawing/2014/main" xmlns="" id="{215AE2D7-AEE1-913B-C02A-8A046DE885A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945266738"/>
      </p:ext>
    </p:extLst>
  </p:cSld>
  <p:clrMapOvr>
    <a:masterClrMapping/>
  </p:clrMapOvr>
  <mc:AlternateContent xmlns:mc="http://schemas.openxmlformats.org/markup-compatibility/2006" xmlns:p14="http://schemas.microsoft.com/office/powerpoint/2010/main">
    <mc:Choice Requires="p14">
      <p:transition spd="slow" p14:dur="2000" advTm="37510"/>
    </mc:Choice>
    <mc:Fallback xmlns="">
      <p:transition spd="slow" advTm="37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additive="base">
                                        <p:cTn id="3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31520" y="286604"/>
            <a:ext cx="10816046" cy="1071934"/>
          </a:xfrm>
        </p:spPr>
        <p:txBody>
          <a:bodyPr>
            <a:noAutofit/>
          </a:bodyPr>
          <a:lstStyle/>
          <a:p>
            <a:pPr algn="ctr"/>
            <a:r>
              <a:rPr lang="en-US" sz="6000" dirty="0">
                <a:latin typeface="+mn-lt"/>
                <a:cs typeface="Simplified Arabic Fixed" panose="02070309020205020404" pitchFamily="49" charset="-78"/>
              </a:rPr>
              <a:t>The Whistleblowers Protection Act</a:t>
            </a:r>
          </a:p>
        </p:txBody>
      </p:sp>
      <p:sp>
        <p:nvSpPr>
          <p:cNvPr id="8" name="Content Placeholder 7"/>
          <p:cNvSpPr>
            <a:spLocks noGrp="1"/>
          </p:cNvSpPr>
          <p:nvPr>
            <p:ph idx="1"/>
          </p:nvPr>
        </p:nvSpPr>
        <p:spPr>
          <a:xfrm>
            <a:off x="1097280" y="1845733"/>
            <a:ext cx="4781006" cy="4568129"/>
          </a:xfrm>
        </p:spPr>
        <p:txBody>
          <a:bodyPr>
            <a:normAutofit lnSpcReduction="10000"/>
          </a:bodyPr>
          <a:lstStyle/>
          <a:p>
            <a:pPr>
              <a:buFont typeface="Arial" panose="020B0604020202020204" pitchFamily="34" charset="0"/>
              <a:buChar char="•"/>
            </a:pPr>
            <a:r>
              <a:rPr lang="en-US" sz="2800" dirty="0">
                <a:cs typeface="Simplified Arabic Fixed" panose="02070309020205020404" pitchFamily="49" charset="-78"/>
              </a:rPr>
              <a:t>You cannot be retaliated against if you file a complaint in good faith</a:t>
            </a:r>
          </a:p>
          <a:p>
            <a:pPr>
              <a:buFont typeface="Arial" panose="020B0604020202020204" pitchFamily="34" charset="0"/>
              <a:buChar char="•"/>
            </a:pPr>
            <a:r>
              <a:rPr lang="en-US" sz="2800" dirty="0">
                <a:cs typeface="Simplified Arabic Fixed" panose="02070309020205020404" pitchFamily="49" charset="-78"/>
              </a:rPr>
              <a:t>You cannot retaliate against a recipient or another staff that has filed a complaint</a:t>
            </a:r>
          </a:p>
          <a:p>
            <a:pPr>
              <a:buFont typeface="Arial" panose="020B0604020202020204" pitchFamily="34" charset="0"/>
              <a:buChar char="•"/>
            </a:pPr>
            <a:r>
              <a:rPr lang="en-US" sz="2800" dirty="0">
                <a:cs typeface="Simplified Arabic Fixed" panose="02070309020205020404" pitchFamily="49" charset="-78"/>
              </a:rPr>
              <a:t>You have to believe the allegation occurred</a:t>
            </a:r>
          </a:p>
          <a:p>
            <a:pPr>
              <a:buFont typeface="Arial" panose="020B0604020202020204" pitchFamily="34" charset="0"/>
              <a:buChar char="•"/>
            </a:pPr>
            <a:endParaRPr lang="en-US" dirty="0">
              <a:cs typeface="Simplified Arabic Fixed" panose="02070309020205020404" pitchFamily="49" charset="-78"/>
            </a:endParaRPr>
          </a:p>
          <a:p>
            <a:pPr marL="0" indent="0" algn="ctr"/>
            <a:r>
              <a:rPr lang="en-US" i="1" dirty="0">
                <a:cs typeface="Simplified Arabic Fixed" panose="02070309020205020404" pitchFamily="49" charset="-78"/>
              </a:rPr>
              <a:t>Mental Health Code protection: Retaliation and Harassment </a:t>
            </a:r>
          </a:p>
          <a:p>
            <a:endParaRPr lang="en-US" dirty="0"/>
          </a:p>
        </p:txBody>
      </p:sp>
      <p:sp>
        <p:nvSpPr>
          <p:cNvPr id="4" name="Text Box 5"/>
          <p:cNvSpPr txBox="1">
            <a:spLocks noChangeArrowheads="1"/>
          </p:cNvSpPr>
          <p:nvPr/>
        </p:nvSpPr>
        <p:spPr bwMode="auto">
          <a:xfrm>
            <a:off x="6139543" y="1845733"/>
            <a:ext cx="5107577"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50000"/>
              </a:spcBef>
              <a:buClrTx/>
              <a:buSzTx/>
              <a:buFontTx/>
              <a:buNone/>
            </a:pPr>
            <a:r>
              <a:rPr lang="en-US" altLang="en-US" sz="2600" dirty="0">
                <a:latin typeface="+mn-lt"/>
              </a:rPr>
              <a:t>Illegal for employers in Michigan to discharge, threaten, or otherwise discriminate against you because you report a violation or suspected violation of federal, state or local laws, rules or regulations to a public body; or because you take part in a public hearing, investigation, inquiry or court action. </a:t>
            </a:r>
          </a:p>
        </p:txBody>
      </p:sp>
      <p:pic>
        <p:nvPicPr>
          <p:cNvPr id="3" name="Audio 2">
            <a:hlinkClick r:id="" action="ppaction://media"/>
            <a:extLst>
              <a:ext uri="{FF2B5EF4-FFF2-40B4-BE49-F238E27FC236}">
                <a16:creationId xmlns:a16="http://schemas.microsoft.com/office/drawing/2014/main" xmlns="" id="{6EF615AE-D97D-F218-6DA7-1EFBCE14771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918892714"/>
      </p:ext>
    </p:extLst>
  </p:cSld>
  <p:clrMapOvr>
    <a:masterClrMapping/>
  </p:clrMapOvr>
  <mc:AlternateContent xmlns:mc="http://schemas.openxmlformats.org/markup-compatibility/2006" xmlns:p14="http://schemas.microsoft.com/office/powerpoint/2010/main">
    <mc:Choice Requires="p14">
      <p:transition spd="slow" p14:dur="2000" advTm="26434"/>
    </mc:Choice>
    <mc:Fallback xmlns="">
      <p:transition spd="slow" advTm="26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 calcmode="lin" valueType="num">
                                      <p:cBhvr additive="base">
                                        <p:cTn id="1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 calcmode="lin" valueType="num">
                                      <p:cBhvr additive="base">
                                        <p:cTn id="24"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 calcmode="lin" valueType="num">
                                      <p:cBhvr additive="base">
                                        <p:cTn id="30"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3448595" y="9577"/>
            <a:ext cx="5009810" cy="6470736"/>
          </a:xfrm>
          <a:prstGeom prst="rect">
            <a:avLst/>
          </a:prstGeom>
        </p:spPr>
      </p:pic>
      <p:pic>
        <p:nvPicPr>
          <p:cNvPr id="3" name="Audio 2">
            <a:hlinkClick r:id="" action="ppaction://media"/>
            <a:extLst>
              <a:ext uri="{FF2B5EF4-FFF2-40B4-BE49-F238E27FC236}">
                <a16:creationId xmlns:a16="http://schemas.microsoft.com/office/drawing/2014/main" xmlns="" id="{F745E78C-6632-7002-2385-4C6ABE4F8A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33944599"/>
      </p:ext>
    </p:extLst>
  </p:cSld>
  <p:clrMapOvr>
    <a:masterClrMapping/>
  </p:clrMapOvr>
  <mc:AlternateContent xmlns:mc="http://schemas.openxmlformats.org/markup-compatibility/2006" xmlns:p14="http://schemas.microsoft.com/office/powerpoint/2010/main">
    <mc:Choice Requires="p14">
      <p:transition spd="slow" p14:dur="2000" advTm="3678"/>
    </mc:Choice>
    <mc:Fallback xmlns="">
      <p:transition spd="slow" advTm="3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537"/>
            <a:ext cx="3200400" cy="1580430"/>
          </a:xfrm>
        </p:spPr>
        <p:txBody>
          <a:bodyPr>
            <a:noAutofit/>
          </a:bodyPr>
          <a:lstStyle/>
          <a:p>
            <a:pPr algn="ctr"/>
            <a:r>
              <a:rPr lang="en-US" sz="4000" dirty="0"/>
              <a:t>Office of Recipient Rights</a:t>
            </a:r>
          </a:p>
        </p:txBody>
      </p:sp>
      <p:pic>
        <p:nvPicPr>
          <p:cNvPr id="5" name="Content Placeholder 4"/>
          <p:cNvPicPr>
            <a:picLocks noGrp="1" noChangeAspect="1"/>
          </p:cNvPicPr>
          <p:nvPr>
            <p:ph idx="1"/>
          </p:nvPr>
        </p:nvPicPr>
        <p:blipFill>
          <a:blip r:embed="rId5"/>
          <a:stretch>
            <a:fillRect/>
          </a:stretch>
        </p:blipFill>
        <p:spPr>
          <a:xfrm>
            <a:off x="5111559" y="1479959"/>
            <a:ext cx="5870957" cy="3761558"/>
          </a:xfrm>
          <a:prstGeom prst="rect">
            <a:avLst/>
          </a:prstGeom>
        </p:spPr>
      </p:pic>
      <p:sp>
        <p:nvSpPr>
          <p:cNvPr id="4" name="Text Placeholder 3"/>
          <p:cNvSpPr>
            <a:spLocks noGrp="1"/>
          </p:cNvSpPr>
          <p:nvPr>
            <p:ph type="body" sz="half" idx="2"/>
          </p:nvPr>
        </p:nvSpPr>
        <p:spPr>
          <a:xfrm>
            <a:off x="248194" y="1795967"/>
            <a:ext cx="3709852" cy="4926109"/>
          </a:xfrm>
        </p:spPr>
        <p:txBody>
          <a:bodyPr>
            <a:normAutofit fontScale="92500" lnSpcReduction="10000"/>
          </a:bodyPr>
          <a:lstStyle/>
          <a:p>
            <a:pPr>
              <a:spcBef>
                <a:spcPts val="0"/>
              </a:spcBef>
              <a:spcAft>
                <a:spcPts val="0"/>
              </a:spcAft>
            </a:pPr>
            <a:r>
              <a:rPr lang="en-US" sz="2200" dirty="0"/>
              <a:t>Jill McKay, </a:t>
            </a:r>
          </a:p>
          <a:p>
            <a:pPr>
              <a:spcBef>
                <a:spcPts val="0"/>
              </a:spcBef>
              <a:spcAft>
                <a:spcPts val="0"/>
              </a:spcAft>
            </a:pPr>
            <a:r>
              <a:rPr lang="en-US" sz="2200" dirty="0"/>
              <a:t>Officer of Recipient Rights</a:t>
            </a:r>
          </a:p>
          <a:p>
            <a:pPr>
              <a:spcBef>
                <a:spcPts val="0"/>
              </a:spcBef>
              <a:spcAft>
                <a:spcPts val="0"/>
              </a:spcAft>
            </a:pPr>
            <a:endParaRPr lang="en-US" sz="2200" dirty="0"/>
          </a:p>
          <a:p>
            <a:pPr>
              <a:spcBef>
                <a:spcPts val="0"/>
              </a:spcBef>
              <a:spcAft>
                <a:spcPts val="0"/>
              </a:spcAft>
            </a:pPr>
            <a:r>
              <a:rPr lang="en-US" sz="2200" dirty="0"/>
              <a:t>Andrea Fletcher, </a:t>
            </a:r>
          </a:p>
          <a:p>
            <a:pPr>
              <a:spcBef>
                <a:spcPts val="0"/>
              </a:spcBef>
              <a:spcAft>
                <a:spcPts val="0"/>
              </a:spcAft>
            </a:pPr>
            <a:r>
              <a:rPr lang="en-US" sz="2200" dirty="0"/>
              <a:t>Recipient Rights Advisor</a:t>
            </a:r>
          </a:p>
          <a:p>
            <a:pPr>
              <a:spcBef>
                <a:spcPts val="0"/>
              </a:spcBef>
              <a:spcAft>
                <a:spcPts val="0"/>
              </a:spcAft>
            </a:pPr>
            <a:endParaRPr lang="en-US" sz="2200" dirty="0"/>
          </a:p>
          <a:p>
            <a:pPr>
              <a:spcBef>
                <a:spcPts val="0"/>
              </a:spcBef>
              <a:spcAft>
                <a:spcPts val="0"/>
              </a:spcAft>
            </a:pPr>
            <a:r>
              <a:rPr lang="en-US" sz="2200" dirty="0"/>
              <a:t>Kathleen Smith,</a:t>
            </a:r>
          </a:p>
          <a:p>
            <a:pPr>
              <a:spcBef>
                <a:spcPts val="0"/>
              </a:spcBef>
              <a:spcAft>
                <a:spcPts val="0"/>
              </a:spcAft>
            </a:pPr>
            <a:r>
              <a:rPr lang="en-US" sz="2200" dirty="0"/>
              <a:t>Recipient Rights Advisor</a:t>
            </a:r>
          </a:p>
          <a:p>
            <a:pPr>
              <a:lnSpc>
                <a:spcPct val="110000"/>
              </a:lnSpc>
              <a:spcBef>
                <a:spcPts val="0"/>
              </a:spcBef>
              <a:spcAft>
                <a:spcPts val="0"/>
              </a:spcAft>
            </a:pPr>
            <a:r>
              <a:rPr lang="en-US" sz="2000" dirty="0"/>
              <a:t/>
            </a:r>
            <a:br>
              <a:rPr lang="en-US" sz="2000" dirty="0"/>
            </a:br>
            <a:r>
              <a:rPr lang="en-US" sz="1700" dirty="0"/>
              <a:t>1049 E. Newell St.</a:t>
            </a:r>
          </a:p>
          <a:p>
            <a:pPr>
              <a:lnSpc>
                <a:spcPct val="110000"/>
              </a:lnSpc>
              <a:spcBef>
                <a:spcPts val="0"/>
              </a:spcBef>
              <a:spcAft>
                <a:spcPts val="0"/>
              </a:spcAft>
            </a:pPr>
            <a:r>
              <a:rPr lang="en-US" sz="1700" dirty="0"/>
              <a:t>P.O. Box 867</a:t>
            </a:r>
          </a:p>
          <a:p>
            <a:pPr>
              <a:lnSpc>
                <a:spcPct val="110000"/>
              </a:lnSpc>
              <a:spcBef>
                <a:spcPts val="0"/>
              </a:spcBef>
              <a:spcAft>
                <a:spcPts val="0"/>
              </a:spcAft>
            </a:pPr>
            <a:r>
              <a:rPr lang="en-US" sz="1700" dirty="0"/>
              <a:t>White Cloud, MI 49349</a:t>
            </a:r>
          </a:p>
          <a:p>
            <a:pPr>
              <a:lnSpc>
                <a:spcPct val="110000"/>
              </a:lnSpc>
              <a:spcBef>
                <a:spcPts val="0"/>
              </a:spcBef>
              <a:spcAft>
                <a:spcPts val="0"/>
              </a:spcAft>
            </a:pPr>
            <a:r>
              <a:rPr lang="en-US" sz="1700" dirty="0"/>
              <a:t>(231) 689-7080 Direct Line</a:t>
            </a:r>
            <a:br>
              <a:rPr lang="en-US" sz="1700" dirty="0"/>
            </a:br>
            <a:r>
              <a:rPr lang="en-US" sz="1700" dirty="0"/>
              <a:t>231-787-1305 Fax</a:t>
            </a:r>
          </a:p>
          <a:p>
            <a:pPr>
              <a:lnSpc>
                <a:spcPct val="110000"/>
              </a:lnSpc>
              <a:spcBef>
                <a:spcPts val="0"/>
              </a:spcBef>
              <a:spcAft>
                <a:spcPts val="0"/>
              </a:spcAft>
            </a:pPr>
            <a:endParaRPr lang="en-US" sz="2000" dirty="0"/>
          </a:p>
          <a:p>
            <a:pPr>
              <a:lnSpc>
                <a:spcPct val="110000"/>
              </a:lnSpc>
              <a:spcBef>
                <a:spcPts val="0"/>
              </a:spcBef>
              <a:spcAft>
                <a:spcPts val="0"/>
              </a:spcAft>
            </a:pPr>
            <a:r>
              <a:rPr lang="en-US" sz="2000" dirty="0">
                <a:hlinkClick r:id="rId6"/>
              </a:rPr>
              <a:t>jmckay@newaygocmh.org</a:t>
            </a:r>
            <a:endParaRPr lang="en-US" sz="2000" dirty="0"/>
          </a:p>
          <a:p>
            <a:pPr>
              <a:lnSpc>
                <a:spcPct val="110000"/>
              </a:lnSpc>
              <a:spcBef>
                <a:spcPts val="0"/>
              </a:spcBef>
              <a:spcAft>
                <a:spcPts val="0"/>
              </a:spcAft>
            </a:pPr>
            <a:r>
              <a:rPr lang="en-US" sz="2000" dirty="0">
                <a:hlinkClick r:id="rId7"/>
              </a:rPr>
              <a:t>afletcher@newagyocmh.org</a:t>
            </a:r>
            <a:r>
              <a:rPr lang="en-US" sz="2000" dirty="0"/>
              <a:t> </a:t>
            </a:r>
          </a:p>
          <a:p>
            <a:pPr>
              <a:lnSpc>
                <a:spcPct val="110000"/>
              </a:lnSpc>
              <a:spcBef>
                <a:spcPts val="0"/>
              </a:spcBef>
              <a:spcAft>
                <a:spcPts val="0"/>
              </a:spcAft>
            </a:pPr>
            <a:r>
              <a:rPr lang="en-US" sz="2000" dirty="0">
                <a:hlinkClick r:id="rId8"/>
              </a:rPr>
              <a:t>ksmith@newaygocmh.org</a:t>
            </a:r>
            <a:endParaRPr lang="en-US" sz="2000" dirty="0"/>
          </a:p>
          <a:p>
            <a:pPr>
              <a:lnSpc>
                <a:spcPct val="110000"/>
              </a:lnSpc>
              <a:spcBef>
                <a:spcPts val="0"/>
              </a:spcBef>
              <a:spcAft>
                <a:spcPts val="0"/>
              </a:spcAft>
            </a:pPr>
            <a:endParaRPr lang="en-US" dirty="0"/>
          </a:p>
        </p:txBody>
      </p:sp>
      <p:pic>
        <p:nvPicPr>
          <p:cNvPr id="3" name="Audio 2">
            <a:hlinkClick r:id="" action="ppaction://media"/>
            <a:extLst>
              <a:ext uri="{FF2B5EF4-FFF2-40B4-BE49-F238E27FC236}">
                <a16:creationId xmlns:a16="http://schemas.microsoft.com/office/drawing/2014/main" xmlns="" id="{7BB8B546-1718-70D6-5BBA-AAF036C736E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34957870"/>
      </p:ext>
    </p:extLst>
  </p:cSld>
  <p:clrMapOvr>
    <a:masterClrMapping/>
  </p:clrMapOvr>
  <mc:AlternateContent xmlns:mc="http://schemas.openxmlformats.org/markup-compatibility/2006" xmlns:p14="http://schemas.microsoft.com/office/powerpoint/2010/main">
    <mc:Choice Requires="p14">
      <p:transition spd="slow" p14:dur="2000" advTm="20437"/>
    </mc:Choice>
    <mc:Fallback xmlns="">
      <p:transition spd="slow" advTm="20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317" y="471267"/>
            <a:ext cx="5755871" cy="1015663"/>
          </a:xfrm>
          <a:prstGeom prst="rect">
            <a:avLst/>
          </a:prstGeom>
        </p:spPr>
        <p:txBody>
          <a:bodyPr wrap="none">
            <a:spAutoFit/>
          </a:bodyPr>
          <a:lstStyle/>
          <a:p>
            <a:r>
              <a:rPr lang="en-US" sz="6000" spc="-50" dirty="0">
                <a:solidFill>
                  <a:srgbClr val="000000">
                    <a:lumMod val="75000"/>
                    <a:lumOff val="25000"/>
                  </a:srgbClr>
                </a:solidFill>
                <a:latin typeface="Calibri Light" panose="020F0302020204030204"/>
                <a:ea typeface="+mj-ea"/>
                <a:cs typeface="+mj-cs"/>
              </a:rPr>
              <a:t>WHAT IS A RIGHT?</a:t>
            </a:r>
            <a:endParaRPr lang="en-US" dirty="0"/>
          </a:p>
        </p:txBody>
      </p:sp>
      <p:sp>
        <p:nvSpPr>
          <p:cNvPr id="6" name="Rectangle 5"/>
          <p:cNvSpPr/>
          <p:nvPr/>
        </p:nvSpPr>
        <p:spPr>
          <a:xfrm>
            <a:off x="638355" y="1345720"/>
            <a:ext cx="10990053" cy="4565352"/>
          </a:xfrm>
          <a:prstGeom prst="rect">
            <a:avLst/>
          </a:prstGeom>
        </p:spPr>
        <p:txBody>
          <a:bodyPr wrap="square">
            <a:spAutoFit/>
          </a:bodyPr>
          <a:lstStyle/>
          <a:p>
            <a:pPr marL="201168" lvl="1">
              <a:lnSpc>
                <a:spcPct val="90000"/>
              </a:lnSpc>
              <a:spcBef>
                <a:spcPts val="200"/>
              </a:spcBef>
              <a:spcAft>
                <a:spcPts val="400"/>
              </a:spcAft>
              <a:buClr>
                <a:srgbClr val="6F6F74"/>
              </a:buClr>
            </a:pPr>
            <a:r>
              <a:rPr lang="en-US" sz="3000" dirty="0">
                <a:solidFill>
                  <a:srgbClr val="000000">
                    <a:lumMod val="75000"/>
                    <a:lumOff val="25000"/>
                  </a:srgbClr>
                </a:solidFill>
              </a:rPr>
              <a:t>Some laws that affect mental health treatment and provide protection to individual’s right:</a:t>
            </a:r>
          </a:p>
          <a:p>
            <a:pPr lvl="1" indent="-182880">
              <a:lnSpc>
                <a:spcPct val="150000"/>
              </a:lnSpc>
              <a:spcBef>
                <a:spcPts val="200"/>
              </a:spcBef>
              <a:buClr>
                <a:srgbClr val="6F6F74"/>
              </a:buClr>
              <a:buFont typeface="Wingdings" panose="05000000000000000000" pitchFamily="2" charset="2"/>
              <a:buChar char="ü"/>
            </a:pPr>
            <a:r>
              <a:rPr lang="en-US" sz="3000" dirty="0">
                <a:solidFill>
                  <a:srgbClr val="000000">
                    <a:lumMod val="75000"/>
                    <a:lumOff val="25000"/>
                  </a:srgbClr>
                </a:solidFill>
              </a:rPr>
              <a:t>Michigan Mental Health Code</a:t>
            </a:r>
          </a:p>
          <a:p>
            <a:pPr marL="914400" lvl="1" indent="-182880">
              <a:lnSpc>
                <a:spcPct val="150000"/>
              </a:lnSpc>
              <a:spcBef>
                <a:spcPts val="200"/>
              </a:spcBef>
              <a:buClr>
                <a:srgbClr val="6F6F74"/>
              </a:buClr>
              <a:buFont typeface="Wingdings" panose="05000000000000000000" pitchFamily="2" charset="2"/>
              <a:buChar char="ü"/>
            </a:pPr>
            <a:r>
              <a:rPr lang="en-US" sz="3000" dirty="0">
                <a:solidFill>
                  <a:srgbClr val="000000">
                    <a:lumMod val="75000"/>
                    <a:lumOff val="25000"/>
                  </a:srgbClr>
                </a:solidFill>
              </a:rPr>
              <a:t>Michigan Administrative Rules</a:t>
            </a:r>
          </a:p>
          <a:p>
            <a:pPr marL="1371600" lvl="1" indent="-182880">
              <a:lnSpc>
                <a:spcPct val="150000"/>
              </a:lnSpc>
              <a:spcBef>
                <a:spcPts val="200"/>
              </a:spcBef>
              <a:buClr>
                <a:srgbClr val="6F6F74"/>
              </a:buClr>
              <a:buFont typeface="Wingdings" panose="05000000000000000000" pitchFamily="2" charset="2"/>
              <a:buChar char="ü"/>
            </a:pPr>
            <a:r>
              <a:rPr lang="en-US" sz="3000" dirty="0">
                <a:solidFill>
                  <a:srgbClr val="000000">
                    <a:lumMod val="75000"/>
                    <a:lumOff val="25000"/>
                  </a:srgbClr>
                </a:solidFill>
              </a:rPr>
              <a:t>HIPAA</a:t>
            </a:r>
          </a:p>
          <a:p>
            <a:pPr marL="1828800" lvl="1" indent="-182880">
              <a:lnSpc>
                <a:spcPct val="150000"/>
              </a:lnSpc>
              <a:spcBef>
                <a:spcPts val="200"/>
              </a:spcBef>
              <a:buClr>
                <a:srgbClr val="6F6F74"/>
              </a:buClr>
              <a:buFont typeface="Wingdings" panose="05000000000000000000" pitchFamily="2" charset="2"/>
              <a:buChar char="ü"/>
            </a:pPr>
            <a:r>
              <a:rPr lang="en-US" sz="3000" dirty="0">
                <a:solidFill>
                  <a:srgbClr val="000000">
                    <a:lumMod val="75000"/>
                    <a:lumOff val="25000"/>
                  </a:srgbClr>
                </a:solidFill>
              </a:rPr>
              <a:t>Americans with Disabilities Act</a:t>
            </a:r>
          </a:p>
          <a:p>
            <a:pPr marL="2286000" lvl="1" indent="-182880">
              <a:lnSpc>
                <a:spcPct val="150000"/>
              </a:lnSpc>
              <a:spcBef>
                <a:spcPts val="200"/>
              </a:spcBef>
              <a:buClr>
                <a:srgbClr val="6F6F74"/>
              </a:buClr>
              <a:buFont typeface="Wingdings" panose="05000000000000000000" pitchFamily="2" charset="2"/>
              <a:buChar char="ü"/>
            </a:pPr>
            <a:r>
              <a:rPr lang="en-US" sz="3000" dirty="0">
                <a:solidFill>
                  <a:srgbClr val="000000">
                    <a:lumMod val="75000"/>
                    <a:lumOff val="25000"/>
                  </a:srgbClr>
                </a:solidFill>
              </a:rPr>
              <a:t>State and Federal Constitution</a:t>
            </a:r>
          </a:p>
        </p:txBody>
      </p:sp>
      <p:pic>
        <p:nvPicPr>
          <p:cNvPr id="9" name="Picture 8"/>
          <p:cNvPicPr>
            <a:picLocks noChangeAspect="1"/>
          </p:cNvPicPr>
          <p:nvPr/>
        </p:nvPicPr>
        <p:blipFill>
          <a:blip r:embed="rId6"/>
          <a:stretch>
            <a:fillRect/>
          </a:stretch>
        </p:blipFill>
        <p:spPr>
          <a:xfrm>
            <a:off x="7691788" y="1949210"/>
            <a:ext cx="3757082" cy="3358371"/>
          </a:xfrm>
          <a:prstGeom prst="rect">
            <a:avLst/>
          </a:prstGeom>
        </p:spPr>
      </p:pic>
      <p:pic>
        <p:nvPicPr>
          <p:cNvPr id="5" name="Audio 4">
            <a:hlinkClick r:id="" action="ppaction://media"/>
            <a:extLst>
              <a:ext uri="{FF2B5EF4-FFF2-40B4-BE49-F238E27FC236}">
                <a16:creationId xmlns:a16="http://schemas.microsoft.com/office/drawing/2014/main" xmlns="" id="{2B7402E1-C780-E1E6-C774-71C2E6C03FE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624872222"/>
      </p:ext>
    </p:extLst>
  </p:cSld>
  <p:clrMapOvr>
    <a:masterClrMapping/>
  </p:clrMapOvr>
  <mc:AlternateContent xmlns:mc="http://schemas.openxmlformats.org/markup-compatibility/2006" xmlns:p14="http://schemas.microsoft.com/office/powerpoint/2010/main">
    <mc:Choice Requires="p14">
      <p:transition spd="slow" p14:dur="2000" advTm="16821"/>
    </mc:Choice>
    <mc:Fallback xmlns="">
      <p:transition spd="slow" advTm="16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500"/>
                                        <p:tgtEl>
                                          <p:spTgt spid="6">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RELIGIOUS EXPRESSION</a:t>
            </a:r>
          </a:p>
        </p:txBody>
      </p:sp>
      <p:sp>
        <p:nvSpPr>
          <p:cNvPr id="3" name="Content Placeholder 2"/>
          <p:cNvSpPr>
            <a:spLocks noGrp="1"/>
          </p:cNvSpPr>
          <p:nvPr>
            <p:ph idx="1"/>
          </p:nvPr>
        </p:nvSpPr>
        <p:spPr>
          <a:xfrm>
            <a:off x="5737412" y="1994698"/>
            <a:ext cx="5418268" cy="4023360"/>
          </a:xfrm>
        </p:spPr>
        <p:txBody>
          <a:bodyPr>
            <a:normAutofit fontScale="85000" lnSpcReduction="20000"/>
          </a:bodyPr>
          <a:lstStyle/>
          <a:p>
            <a:pPr>
              <a:lnSpc>
                <a:spcPct val="150000"/>
              </a:lnSpc>
              <a:buFont typeface="Wingdings" panose="05000000000000000000" pitchFamily="2" charset="2"/>
              <a:buChar char="ü"/>
            </a:pPr>
            <a:r>
              <a:rPr lang="en-US" sz="2800" dirty="0"/>
              <a:t>Recipients can freely choose their religious beliefs</a:t>
            </a:r>
          </a:p>
          <a:p>
            <a:pPr>
              <a:lnSpc>
                <a:spcPct val="150000"/>
              </a:lnSpc>
              <a:buFont typeface="Wingdings" panose="05000000000000000000" pitchFamily="2" charset="2"/>
              <a:buChar char="ü"/>
            </a:pPr>
            <a:r>
              <a:rPr lang="en-US" sz="2800" dirty="0"/>
              <a:t>Recipients should not be forced to attend any religious services, nor should they be prohibited</a:t>
            </a:r>
          </a:p>
          <a:p>
            <a:pPr>
              <a:lnSpc>
                <a:spcPct val="150000"/>
              </a:lnSpc>
              <a:buFont typeface="Wingdings" panose="05000000000000000000" pitchFamily="2" charset="2"/>
              <a:buChar char="ü"/>
            </a:pPr>
            <a:r>
              <a:rPr lang="en-US" sz="2800" dirty="0"/>
              <a:t>Staff should not force their beliefs upon recipients</a:t>
            </a:r>
          </a:p>
        </p:txBody>
      </p:sp>
      <p:pic>
        <p:nvPicPr>
          <p:cNvPr id="4" name="Picture 3"/>
          <p:cNvPicPr>
            <a:picLocks noChangeAspect="1"/>
          </p:cNvPicPr>
          <p:nvPr/>
        </p:nvPicPr>
        <p:blipFill>
          <a:blip r:embed="rId6">
            <a:clrChange>
              <a:clrFrom>
                <a:srgbClr val="FFFFFF"/>
              </a:clrFrom>
              <a:clrTo>
                <a:srgbClr val="FFFFFF">
                  <a:alpha val="0"/>
                </a:srgbClr>
              </a:clrTo>
            </a:clrChange>
            <a:duotone>
              <a:schemeClr val="accent4">
                <a:shade val="45000"/>
                <a:satMod val="135000"/>
              </a:schemeClr>
              <a:prstClr val="white"/>
            </a:duotone>
          </a:blip>
          <a:stretch>
            <a:fillRect/>
          </a:stretch>
        </p:blipFill>
        <p:spPr>
          <a:xfrm>
            <a:off x="1097280" y="1845734"/>
            <a:ext cx="4303648" cy="4209178"/>
          </a:xfrm>
          <a:prstGeom prst="rect">
            <a:avLst/>
          </a:prstGeom>
        </p:spPr>
      </p:pic>
      <p:pic>
        <p:nvPicPr>
          <p:cNvPr id="7" name="Audio 6">
            <a:hlinkClick r:id="" action="ppaction://media"/>
            <a:extLst>
              <a:ext uri="{FF2B5EF4-FFF2-40B4-BE49-F238E27FC236}">
                <a16:creationId xmlns:a16="http://schemas.microsoft.com/office/drawing/2014/main" xmlns="" id="{EE65A509-9A3F-D9D8-66CD-41E2E8CE1BF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576186411"/>
      </p:ext>
    </p:extLst>
  </p:cSld>
  <p:clrMapOvr>
    <a:masterClrMapping/>
  </p:clrMapOvr>
  <mc:AlternateContent xmlns:mc="http://schemas.openxmlformats.org/markup-compatibility/2006" xmlns:p14="http://schemas.microsoft.com/office/powerpoint/2010/main">
    <mc:Choice Requires="p14">
      <p:transition spd="slow" p14:dur="2000" advTm="24390"/>
    </mc:Choice>
    <mc:Fallback xmlns="">
      <p:transition spd="slow" advTm="24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309" y="286603"/>
            <a:ext cx="11455880" cy="1450757"/>
          </a:xfrm>
        </p:spPr>
        <p:txBody>
          <a:bodyPr>
            <a:noAutofit/>
          </a:bodyPr>
          <a:lstStyle/>
          <a:p>
            <a:pPr algn="ctr"/>
            <a:r>
              <a:rPr lang="en-US" sz="6000" dirty="0"/>
              <a:t>Freedom of Expression/Association</a:t>
            </a:r>
          </a:p>
        </p:txBody>
      </p:sp>
      <p:sp>
        <p:nvSpPr>
          <p:cNvPr id="3" name="Content Placeholder 2"/>
          <p:cNvSpPr>
            <a:spLocks noGrp="1"/>
          </p:cNvSpPr>
          <p:nvPr>
            <p:ph idx="1"/>
          </p:nvPr>
        </p:nvSpPr>
        <p:spPr>
          <a:xfrm>
            <a:off x="558253" y="2525003"/>
            <a:ext cx="7096582" cy="4023360"/>
          </a:xfrm>
        </p:spPr>
        <p:txBody>
          <a:bodyPr>
            <a:normAutofit/>
          </a:bodyPr>
          <a:lstStyle/>
          <a:p>
            <a:pPr>
              <a:lnSpc>
                <a:spcPct val="100000"/>
              </a:lnSpc>
              <a:spcBef>
                <a:spcPts val="0"/>
              </a:spcBef>
              <a:spcAft>
                <a:spcPts val="1800"/>
              </a:spcAft>
              <a:buFont typeface="Wingdings" panose="05000000000000000000" pitchFamily="2" charset="2"/>
              <a:buChar char="ü"/>
            </a:pPr>
            <a:r>
              <a:rPr lang="en-US" sz="2800" dirty="0"/>
              <a:t>To speak freely, write, or express views without restriction</a:t>
            </a:r>
          </a:p>
          <a:p>
            <a:pPr>
              <a:lnSpc>
                <a:spcPct val="100000"/>
              </a:lnSpc>
              <a:spcBef>
                <a:spcPts val="0"/>
              </a:spcBef>
              <a:spcAft>
                <a:spcPts val="1800"/>
              </a:spcAft>
              <a:buFont typeface="Wingdings" panose="05000000000000000000" pitchFamily="2" charset="2"/>
              <a:buChar char="ü"/>
            </a:pPr>
            <a:r>
              <a:rPr lang="en-US" sz="2800" dirty="0"/>
              <a:t>To make and receive phone calls without restriction</a:t>
            </a:r>
          </a:p>
          <a:p>
            <a:pPr>
              <a:lnSpc>
                <a:spcPct val="100000"/>
              </a:lnSpc>
              <a:spcBef>
                <a:spcPts val="0"/>
              </a:spcBef>
              <a:spcAft>
                <a:spcPts val="1800"/>
              </a:spcAft>
              <a:buFont typeface="Wingdings" panose="05000000000000000000" pitchFamily="2" charset="2"/>
              <a:buChar char="ü"/>
            </a:pPr>
            <a:r>
              <a:rPr lang="en-US" sz="2800" dirty="0"/>
              <a:t>To send and receive mail</a:t>
            </a:r>
          </a:p>
          <a:p>
            <a:pPr>
              <a:lnSpc>
                <a:spcPct val="100000"/>
              </a:lnSpc>
              <a:spcBef>
                <a:spcPts val="0"/>
              </a:spcBef>
              <a:spcAft>
                <a:spcPts val="1800"/>
              </a:spcAft>
              <a:buFont typeface="Wingdings" panose="05000000000000000000" pitchFamily="2" charset="2"/>
              <a:buChar char="ü"/>
            </a:pPr>
            <a:r>
              <a:rPr lang="en-US" sz="2800" dirty="0"/>
              <a:t>To have visitors without restriction</a:t>
            </a:r>
          </a:p>
        </p:txBody>
      </p:sp>
      <p:pic>
        <p:nvPicPr>
          <p:cNvPr id="4" name="Picture 3"/>
          <p:cNvPicPr>
            <a:picLocks noChangeAspect="1"/>
          </p:cNvPicPr>
          <p:nvPr/>
        </p:nvPicPr>
        <p:blipFill>
          <a:blip r:embed="rId6">
            <a:clrChange>
              <a:clrFrom>
                <a:srgbClr val="F7F7F7"/>
              </a:clrFrom>
              <a:clrTo>
                <a:srgbClr val="F7F7F7">
                  <a:alpha val="0"/>
                </a:srgbClr>
              </a:clrTo>
            </a:clrChange>
          </a:blip>
          <a:stretch>
            <a:fillRect/>
          </a:stretch>
        </p:blipFill>
        <p:spPr>
          <a:xfrm>
            <a:off x="6244046" y="1845734"/>
            <a:ext cx="5947954" cy="4236176"/>
          </a:xfrm>
          <a:prstGeom prst="rect">
            <a:avLst/>
          </a:prstGeom>
        </p:spPr>
      </p:pic>
      <p:pic>
        <p:nvPicPr>
          <p:cNvPr id="7" name="Audio 6">
            <a:hlinkClick r:id="" action="ppaction://media"/>
            <a:extLst>
              <a:ext uri="{FF2B5EF4-FFF2-40B4-BE49-F238E27FC236}">
                <a16:creationId xmlns:a16="http://schemas.microsoft.com/office/drawing/2014/main" xmlns="" id="{08BFFEFF-BAC3-73D0-915B-EBBD456D08A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72844065"/>
      </p:ext>
    </p:extLst>
  </p:cSld>
  <p:clrMapOvr>
    <a:masterClrMapping/>
  </p:clrMapOvr>
  <mc:AlternateContent xmlns:mc="http://schemas.openxmlformats.org/markup-compatibility/2006" xmlns:p14="http://schemas.microsoft.com/office/powerpoint/2010/main">
    <mc:Choice Requires="p14">
      <p:transition spd="slow" p14:dur="2000" advTm="21302"/>
    </mc:Choice>
    <mc:Fallback xmlns="">
      <p:transition spd="slow" advTm="21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6000" dirty="0"/>
              <a:t>Search and Seizure</a:t>
            </a:r>
          </a:p>
        </p:txBody>
      </p:sp>
      <p:sp>
        <p:nvSpPr>
          <p:cNvPr id="3" name="Content Placeholder 2"/>
          <p:cNvSpPr>
            <a:spLocks noGrp="1"/>
          </p:cNvSpPr>
          <p:nvPr>
            <p:ph idx="1"/>
          </p:nvPr>
        </p:nvSpPr>
        <p:spPr>
          <a:xfrm>
            <a:off x="4715690" y="1737360"/>
            <a:ext cx="7210697" cy="4624251"/>
          </a:xfrm>
        </p:spPr>
        <p:txBody>
          <a:bodyPr/>
          <a:lstStyle/>
          <a:p>
            <a:pPr>
              <a:buFont typeface="Wingdings" panose="05000000000000000000" pitchFamily="2" charset="2"/>
              <a:buChar char="q"/>
            </a:pPr>
            <a:r>
              <a:rPr lang="en-US" sz="2400" dirty="0"/>
              <a:t>Recipients have the right to own personal property</a:t>
            </a:r>
          </a:p>
          <a:p>
            <a:pPr>
              <a:buFont typeface="Wingdings" panose="05000000000000000000" pitchFamily="2" charset="2"/>
              <a:buChar char="q"/>
            </a:pPr>
            <a:r>
              <a:rPr lang="en-US" sz="2400" dirty="0"/>
              <a:t>Dangerous items can be owned but may be restricted</a:t>
            </a:r>
          </a:p>
          <a:p>
            <a:pPr>
              <a:buFont typeface="Wingdings" panose="05000000000000000000" pitchFamily="2" charset="2"/>
              <a:buChar char="q"/>
            </a:pPr>
            <a:r>
              <a:rPr lang="en-US" sz="2400" dirty="0"/>
              <a:t>Staff cannot take away personal items under most circumstances</a:t>
            </a:r>
          </a:p>
          <a:p>
            <a:pPr lvl="3">
              <a:spcBef>
                <a:spcPts val="0"/>
              </a:spcBef>
              <a:spcAft>
                <a:spcPts val="1800"/>
              </a:spcAft>
              <a:buFont typeface="Wingdings" panose="05000000000000000000" pitchFamily="2" charset="2"/>
              <a:buChar char="ü"/>
            </a:pPr>
            <a:r>
              <a:rPr lang="en-US" sz="2400" dirty="0"/>
              <a:t>Probable cause</a:t>
            </a:r>
          </a:p>
          <a:p>
            <a:pPr lvl="3">
              <a:spcBef>
                <a:spcPts val="0"/>
              </a:spcBef>
              <a:spcAft>
                <a:spcPts val="1800"/>
              </a:spcAft>
              <a:buFont typeface="Wingdings" panose="05000000000000000000" pitchFamily="2" charset="2"/>
              <a:buChar char="ü"/>
            </a:pPr>
            <a:r>
              <a:rPr lang="en-US" sz="2400" dirty="0"/>
              <a:t>Two person(s) must be present during search</a:t>
            </a:r>
          </a:p>
          <a:p>
            <a:pPr lvl="3">
              <a:spcBef>
                <a:spcPts val="0"/>
              </a:spcBef>
              <a:spcAft>
                <a:spcPts val="1800"/>
              </a:spcAft>
              <a:buFont typeface="Wingdings" panose="05000000000000000000" pitchFamily="2" charset="2"/>
              <a:buChar char="ü"/>
            </a:pPr>
            <a:r>
              <a:rPr lang="en-US" sz="2400" dirty="0"/>
              <a:t>Must allow for the recipient to be present</a:t>
            </a:r>
          </a:p>
          <a:p>
            <a:pPr lvl="3">
              <a:spcBef>
                <a:spcPts val="0"/>
              </a:spcBef>
              <a:spcAft>
                <a:spcPts val="1800"/>
              </a:spcAft>
              <a:buFont typeface="Wingdings" panose="05000000000000000000" pitchFamily="2" charset="2"/>
              <a:buChar char="ü"/>
            </a:pPr>
            <a:r>
              <a:rPr lang="en-US" sz="2400" dirty="0"/>
              <a:t>Must document on an incident report the outcome of the search</a:t>
            </a:r>
          </a:p>
        </p:txBody>
      </p:sp>
      <p:pic>
        <p:nvPicPr>
          <p:cNvPr id="4" name="Picture 3"/>
          <p:cNvPicPr>
            <a:picLocks noChangeAspect="1"/>
          </p:cNvPicPr>
          <p:nvPr/>
        </p:nvPicPr>
        <p:blipFill>
          <a:blip r:embed="rId6"/>
          <a:stretch>
            <a:fillRect/>
          </a:stretch>
        </p:blipFill>
        <p:spPr>
          <a:xfrm>
            <a:off x="248331" y="2024743"/>
            <a:ext cx="4289352" cy="3615010"/>
          </a:xfrm>
          <a:prstGeom prst="rect">
            <a:avLst/>
          </a:prstGeom>
        </p:spPr>
      </p:pic>
      <p:pic>
        <p:nvPicPr>
          <p:cNvPr id="7" name="Audio 6">
            <a:hlinkClick r:id="" action="ppaction://media"/>
            <a:extLst>
              <a:ext uri="{FF2B5EF4-FFF2-40B4-BE49-F238E27FC236}">
                <a16:creationId xmlns:a16="http://schemas.microsoft.com/office/drawing/2014/main" xmlns="" id="{8BBAECF3-9653-6DD9-3A41-032AD348B9F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582664294"/>
      </p:ext>
    </p:extLst>
  </p:cSld>
  <p:clrMapOvr>
    <a:masterClrMapping/>
  </p:clrMapOvr>
  <mc:AlternateContent xmlns:mc="http://schemas.openxmlformats.org/markup-compatibility/2006" xmlns:p14="http://schemas.microsoft.com/office/powerpoint/2010/main">
    <mc:Choice Requires="p14">
      <p:transition spd="slow" p14:dur="2000" advTm="45613"/>
    </mc:Choice>
    <mc:Fallback xmlns="">
      <p:transition spd="slow" advTm="45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2"/>
</p:tagLst>
</file>

<file path=ppt/tags/tag10.xml><?xml version="1.0" encoding="utf-8"?>
<p:tagLst xmlns:a="http://schemas.openxmlformats.org/drawingml/2006/main" xmlns:r="http://schemas.openxmlformats.org/officeDocument/2006/relationships" xmlns:p="http://schemas.openxmlformats.org/presentationml/2006/main">
  <p:tag name="TIMING" val="|4|3|5.4"/>
</p:tagLst>
</file>

<file path=ppt/tags/tag11.xml><?xml version="1.0" encoding="utf-8"?>
<p:tagLst xmlns:a="http://schemas.openxmlformats.org/drawingml/2006/main" xmlns:r="http://schemas.openxmlformats.org/officeDocument/2006/relationships" xmlns:p="http://schemas.openxmlformats.org/presentationml/2006/main">
  <p:tag name="TIMING" val="|2.3|2.7|9.2|1.5|1.6|1.1"/>
</p:tagLst>
</file>

<file path=ppt/tags/tag12.xml><?xml version="1.0" encoding="utf-8"?>
<p:tagLst xmlns:a="http://schemas.openxmlformats.org/drawingml/2006/main" xmlns:r="http://schemas.openxmlformats.org/officeDocument/2006/relationships" xmlns:p="http://schemas.openxmlformats.org/presentationml/2006/main">
  <p:tag name="TIMING" val="|3.7|5.8|11.1|0.9|1.6|1.6"/>
</p:tagLst>
</file>

<file path=ppt/tags/tag13.xml><?xml version="1.0" encoding="utf-8"?>
<p:tagLst xmlns:a="http://schemas.openxmlformats.org/drawingml/2006/main" xmlns:r="http://schemas.openxmlformats.org/officeDocument/2006/relationships" xmlns:p="http://schemas.openxmlformats.org/presentationml/2006/main">
  <p:tag name="TIMING" val="|6.8|2.4|11.4|2.1|1|3.3|2.6"/>
</p:tagLst>
</file>

<file path=ppt/tags/tag14.xml><?xml version="1.0" encoding="utf-8"?>
<p:tagLst xmlns:a="http://schemas.openxmlformats.org/drawingml/2006/main" xmlns:r="http://schemas.openxmlformats.org/officeDocument/2006/relationships" xmlns:p="http://schemas.openxmlformats.org/presentationml/2006/main">
  <p:tag name="TIMING" val="|2|3.2|8.7|3|3.2|5.5|3.5"/>
</p:tagLst>
</file>

<file path=ppt/tags/tag15.xml><?xml version="1.0" encoding="utf-8"?>
<p:tagLst xmlns:a="http://schemas.openxmlformats.org/drawingml/2006/main" xmlns:r="http://schemas.openxmlformats.org/officeDocument/2006/relationships" xmlns:p="http://schemas.openxmlformats.org/presentationml/2006/main">
  <p:tag name="TIMING" val="|3.3|9.3|2.9|3"/>
</p:tagLst>
</file>

<file path=ppt/tags/tag16.xml><?xml version="1.0" encoding="utf-8"?>
<p:tagLst xmlns:a="http://schemas.openxmlformats.org/drawingml/2006/main" xmlns:r="http://schemas.openxmlformats.org/officeDocument/2006/relationships" xmlns:p="http://schemas.openxmlformats.org/presentationml/2006/main">
  <p:tag name="TIMING" val="|15.1|1.4|1.2|2.6|10.8"/>
</p:tagLst>
</file>

<file path=ppt/tags/tag17.xml><?xml version="1.0" encoding="utf-8"?>
<p:tagLst xmlns:a="http://schemas.openxmlformats.org/drawingml/2006/main" xmlns:r="http://schemas.openxmlformats.org/officeDocument/2006/relationships" xmlns:p="http://schemas.openxmlformats.org/presentationml/2006/main">
  <p:tag name="TIMING" val="|2.3|1.3|4.2|6.7|10.4"/>
</p:tagLst>
</file>

<file path=ppt/tags/tag18.xml><?xml version="1.0" encoding="utf-8"?>
<p:tagLst xmlns:a="http://schemas.openxmlformats.org/drawingml/2006/main" xmlns:r="http://schemas.openxmlformats.org/officeDocument/2006/relationships" xmlns:p="http://schemas.openxmlformats.org/presentationml/2006/main">
  <p:tag name="TIMING" val="|1.8|4.2|13.7|2.4|4.5"/>
</p:tagLst>
</file>

<file path=ppt/tags/tag19.xml><?xml version="1.0" encoding="utf-8"?>
<p:tagLst xmlns:a="http://schemas.openxmlformats.org/drawingml/2006/main" xmlns:r="http://schemas.openxmlformats.org/officeDocument/2006/relationships" xmlns:p="http://schemas.openxmlformats.org/presentationml/2006/main">
  <p:tag name="TIMING" val="|5.7|12.1|3|3.8|8.3"/>
</p:tagLst>
</file>

<file path=ppt/tags/tag2.xml><?xml version="1.0" encoding="utf-8"?>
<p:tagLst xmlns:a="http://schemas.openxmlformats.org/drawingml/2006/main" xmlns:r="http://schemas.openxmlformats.org/officeDocument/2006/relationships" xmlns:p="http://schemas.openxmlformats.org/presentationml/2006/main">
  <p:tag name="TIMING" val="|8.1"/>
</p:tagLst>
</file>

<file path=ppt/tags/tag20.xml><?xml version="1.0" encoding="utf-8"?>
<p:tagLst xmlns:a="http://schemas.openxmlformats.org/drawingml/2006/main" xmlns:r="http://schemas.openxmlformats.org/officeDocument/2006/relationships" xmlns:p="http://schemas.openxmlformats.org/presentationml/2006/main">
  <p:tag name="TIMING" val="|6.8|2.7|1.4|5.2"/>
</p:tagLst>
</file>

<file path=ppt/tags/tag21.xml><?xml version="1.0" encoding="utf-8"?>
<p:tagLst xmlns:a="http://schemas.openxmlformats.org/drawingml/2006/main" xmlns:r="http://schemas.openxmlformats.org/officeDocument/2006/relationships" xmlns:p="http://schemas.openxmlformats.org/presentationml/2006/main">
  <p:tag name="TIMING" val="|5.1|1.1|1.6|1|5.5"/>
</p:tagLst>
</file>

<file path=ppt/tags/tag22.xml><?xml version="1.0" encoding="utf-8"?>
<p:tagLst xmlns:a="http://schemas.openxmlformats.org/drawingml/2006/main" xmlns:r="http://schemas.openxmlformats.org/officeDocument/2006/relationships" xmlns:p="http://schemas.openxmlformats.org/presentationml/2006/main">
  <p:tag name="TIMING" val="|1.7|0.9|0.8|0.9|1.2|1.1|1.4|1.8|1.7|2.7"/>
</p:tagLst>
</file>

<file path=ppt/tags/tag23.xml><?xml version="1.0" encoding="utf-8"?>
<p:tagLst xmlns:a="http://schemas.openxmlformats.org/drawingml/2006/main" xmlns:r="http://schemas.openxmlformats.org/officeDocument/2006/relationships" xmlns:p="http://schemas.openxmlformats.org/presentationml/2006/main">
  <p:tag name="TIMING" val="|5.1|1.5|1.3|2.4|1.3|1.4|1.3|1.3|1.8|3.5|1.4|3.2|3.9|3.5|1.3|2|1"/>
</p:tagLst>
</file>

<file path=ppt/tags/tag24.xml><?xml version="1.0" encoding="utf-8"?>
<p:tagLst xmlns:a="http://schemas.openxmlformats.org/drawingml/2006/main" xmlns:r="http://schemas.openxmlformats.org/officeDocument/2006/relationships" xmlns:p="http://schemas.openxmlformats.org/presentationml/2006/main">
  <p:tag name="TIMING" val="|7.9|10.9|1.1|1.1"/>
</p:tagLst>
</file>

<file path=ppt/tags/tag25.xml><?xml version="1.0" encoding="utf-8"?>
<p:tagLst xmlns:a="http://schemas.openxmlformats.org/drawingml/2006/main" xmlns:r="http://schemas.openxmlformats.org/officeDocument/2006/relationships" xmlns:p="http://schemas.openxmlformats.org/presentationml/2006/main">
  <p:tag name="TIMING" val="|2.1|0.9|0.9"/>
</p:tagLst>
</file>

<file path=ppt/tags/tag26.xml><?xml version="1.0" encoding="utf-8"?>
<p:tagLst xmlns:a="http://schemas.openxmlformats.org/drawingml/2006/main" xmlns:r="http://schemas.openxmlformats.org/officeDocument/2006/relationships" xmlns:p="http://schemas.openxmlformats.org/presentationml/2006/main">
  <p:tag name="TIMING" val="|2.4"/>
</p:tagLst>
</file>

<file path=ppt/tags/tag27.xml><?xml version="1.0" encoding="utf-8"?>
<p:tagLst xmlns:a="http://schemas.openxmlformats.org/drawingml/2006/main" xmlns:r="http://schemas.openxmlformats.org/officeDocument/2006/relationships" xmlns:p="http://schemas.openxmlformats.org/presentationml/2006/main">
  <p:tag name="TIMING" val="|2.3|1.8|4.1|1.1"/>
</p:tagLst>
</file>

<file path=ppt/tags/tag28.xml><?xml version="1.0" encoding="utf-8"?>
<p:tagLst xmlns:a="http://schemas.openxmlformats.org/drawingml/2006/main" xmlns:r="http://schemas.openxmlformats.org/officeDocument/2006/relationships" xmlns:p="http://schemas.openxmlformats.org/presentationml/2006/main">
  <p:tag name="TIMING" val="|1.1|1.4|12.7|1.9"/>
</p:tagLst>
</file>

<file path=ppt/tags/tag29.xml><?xml version="1.0" encoding="utf-8"?>
<p:tagLst xmlns:a="http://schemas.openxmlformats.org/drawingml/2006/main" xmlns:r="http://schemas.openxmlformats.org/officeDocument/2006/relationships" xmlns:p="http://schemas.openxmlformats.org/presentationml/2006/main">
  <p:tag name="TIMING" val="|2.6|0.5|0.6|0.7|0.8|10.2|0.7|9.7|3.1|3.7"/>
</p:tagLst>
</file>

<file path=ppt/tags/tag3.xml><?xml version="1.0" encoding="utf-8"?>
<p:tagLst xmlns:a="http://schemas.openxmlformats.org/drawingml/2006/main" xmlns:r="http://schemas.openxmlformats.org/officeDocument/2006/relationships" xmlns:p="http://schemas.openxmlformats.org/presentationml/2006/main">
  <p:tag name="TIMING" val="|5.1|2.5|3.7|1.6|1.3|1.6|2.4|3.1"/>
</p:tagLst>
</file>

<file path=ppt/tags/tag30.xml><?xml version="1.0" encoding="utf-8"?>
<p:tagLst xmlns:a="http://schemas.openxmlformats.org/drawingml/2006/main" xmlns:r="http://schemas.openxmlformats.org/officeDocument/2006/relationships" xmlns:p="http://schemas.openxmlformats.org/presentationml/2006/main">
  <p:tag name="TIMING" val="|2.9|3.4|3.9|4.7"/>
</p:tagLst>
</file>

<file path=ppt/tags/tag31.xml><?xml version="1.0" encoding="utf-8"?>
<p:tagLst xmlns:a="http://schemas.openxmlformats.org/drawingml/2006/main" xmlns:r="http://schemas.openxmlformats.org/officeDocument/2006/relationships" xmlns:p="http://schemas.openxmlformats.org/presentationml/2006/main">
  <p:tag name="TIMING" val="|4.5|11.6|0.7|0.7|0.8|0.9|1|5|3.2"/>
</p:tagLst>
</file>

<file path=ppt/tags/tag32.xml><?xml version="1.0" encoding="utf-8"?>
<p:tagLst xmlns:a="http://schemas.openxmlformats.org/drawingml/2006/main" xmlns:r="http://schemas.openxmlformats.org/officeDocument/2006/relationships" xmlns:p="http://schemas.openxmlformats.org/presentationml/2006/main">
  <p:tag name="TIMING" val="|1.3|0.8|0.5|0.4|0.4|0.4|0.5|1|2.2"/>
</p:tagLst>
</file>

<file path=ppt/tags/tag33.xml><?xml version="1.0" encoding="utf-8"?>
<p:tagLst xmlns:a="http://schemas.openxmlformats.org/drawingml/2006/main" xmlns:r="http://schemas.openxmlformats.org/officeDocument/2006/relationships" xmlns:p="http://schemas.openxmlformats.org/presentationml/2006/main">
  <p:tag name="TIMING" val="|2.8|1.2|0.3|0.4|0.4|0.4|0.4|0.5|5.8"/>
</p:tagLst>
</file>

<file path=ppt/tags/tag34.xml><?xml version="1.0" encoding="utf-8"?>
<p:tagLst xmlns:a="http://schemas.openxmlformats.org/drawingml/2006/main" xmlns:r="http://schemas.openxmlformats.org/officeDocument/2006/relationships" xmlns:p="http://schemas.openxmlformats.org/presentationml/2006/main">
  <p:tag name="TIMING" val="|1.3|0.4|0.5|0.5|0.5|0.5|0.5|0.5|0.5"/>
</p:tagLst>
</file>

<file path=ppt/tags/tag35.xml><?xml version="1.0" encoding="utf-8"?>
<p:tagLst xmlns:a="http://schemas.openxmlformats.org/drawingml/2006/main" xmlns:r="http://schemas.openxmlformats.org/officeDocument/2006/relationships" xmlns:p="http://schemas.openxmlformats.org/presentationml/2006/main">
  <p:tag name="TIMING" val="|2.2|16.4|3.5"/>
</p:tagLst>
</file>

<file path=ppt/tags/tag36.xml><?xml version="1.0" encoding="utf-8"?>
<p:tagLst xmlns:a="http://schemas.openxmlformats.org/drawingml/2006/main" xmlns:r="http://schemas.openxmlformats.org/officeDocument/2006/relationships" xmlns:p="http://schemas.openxmlformats.org/presentationml/2006/main">
  <p:tag name="TIMING" val="|1.7|1.1|2.9|4.1|3|5.5"/>
</p:tagLst>
</file>

<file path=ppt/tags/tag37.xml><?xml version="1.0" encoding="utf-8"?>
<p:tagLst xmlns:a="http://schemas.openxmlformats.org/drawingml/2006/main" xmlns:r="http://schemas.openxmlformats.org/officeDocument/2006/relationships" xmlns:p="http://schemas.openxmlformats.org/presentationml/2006/main">
  <p:tag name="TIMING" val="|3.4|4.5|4.8|1|1.6|0.9|0.8|5.5"/>
</p:tagLst>
</file>

<file path=ppt/tags/tag38.xml><?xml version="1.0" encoding="utf-8"?>
<p:tagLst xmlns:a="http://schemas.openxmlformats.org/drawingml/2006/main" xmlns:r="http://schemas.openxmlformats.org/officeDocument/2006/relationships" xmlns:p="http://schemas.openxmlformats.org/presentationml/2006/main">
  <p:tag name="TIMING" val="|12.5|7.9|3.8|14|6.8|8.3|4"/>
</p:tagLst>
</file>

<file path=ppt/tags/tag39.xml><?xml version="1.0" encoding="utf-8"?>
<p:tagLst xmlns:a="http://schemas.openxmlformats.org/drawingml/2006/main" xmlns:r="http://schemas.openxmlformats.org/officeDocument/2006/relationships" xmlns:p="http://schemas.openxmlformats.org/presentationml/2006/main">
  <p:tag name="TIMING" val="|1.4|2.7|2.1|1.8|2.1|3.9|1.7|3|5.1|4.4|8.3|1.5"/>
</p:tagLst>
</file>

<file path=ppt/tags/tag4.xml><?xml version="1.0" encoding="utf-8"?>
<p:tagLst xmlns:a="http://schemas.openxmlformats.org/drawingml/2006/main" xmlns:r="http://schemas.openxmlformats.org/officeDocument/2006/relationships" xmlns:p="http://schemas.openxmlformats.org/presentationml/2006/main">
  <p:tag name="TIMING" val="|9.3|7.4|1.6|1.8"/>
</p:tagLst>
</file>

<file path=ppt/tags/tag40.xml><?xml version="1.0" encoding="utf-8"?>
<p:tagLst xmlns:a="http://schemas.openxmlformats.org/drawingml/2006/main" xmlns:r="http://schemas.openxmlformats.org/officeDocument/2006/relationships" xmlns:p="http://schemas.openxmlformats.org/presentationml/2006/main">
  <p:tag name="TIMING" val="|0.9|0.8|0.7|0.6|1.1|0.6|0.6|0.6|0.6|0.7|0.5|0.5|0.9"/>
</p:tagLst>
</file>

<file path=ppt/tags/tag41.xml><?xml version="1.0" encoding="utf-8"?>
<p:tagLst xmlns:a="http://schemas.openxmlformats.org/drawingml/2006/main" xmlns:r="http://schemas.openxmlformats.org/officeDocument/2006/relationships" xmlns:p="http://schemas.openxmlformats.org/presentationml/2006/main">
  <p:tag name="TIMING" val="|3.8|2.7|3|7.4|1.6|9.3|2.1"/>
</p:tagLst>
</file>

<file path=ppt/tags/tag42.xml><?xml version="1.0" encoding="utf-8"?>
<p:tagLst xmlns:a="http://schemas.openxmlformats.org/drawingml/2006/main" xmlns:r="http://schemas.openxmlformats.org/officeDocument/2006/relationships" xmlns:p="http://schemas.openxmlformats.org/presentationml/2006/main">
  <p:tag name="TIMING" val="|4.6|1.8|3.9|1.3|0.9|1.1|11|3.5|6.5|7.4|1.5|1.6|7|4.3|9.8"/>
</p:tagLst>
</file>

<file path=ppt/tags/tag43.xml><?xml version="1.0" encoding="utf-8"?>
<p:tagLst xmlns:a="http://schemas.openxmlformats.org/drawingml/2006/main" xmlns:r="http://schemas.openxmlformats.org/officeDocument/2006/relationships" xmlns:p="http://schemas.openxmlformats.org/presentationml/2006/main">
  <p:tag name="TIMING" val="|5.3|3.3|16.4|2.8|4"/>
</p:tagLst>
</file>

<file path=ppt/tags/tag44.xml><?xml version="1.0" encoding="utf-8"?>
<p:tagLst xmlns:a="http://schemas.openxmlformats.org/drawingml/2006/main" xmlns:r="http://schemas.openxmlformats.org/officeDocument/2006/relationships" xmlns:p="http://schemas.openxmlformats.org/presentationml/2006/main">
  <p:tag name="TIMING" val="|3|2|9.6|4.9"/>
</p:tagLst>
</file>

<file path=ppt/tags/tag45.xml><?xml version="1.0" encoding="utf-8"?>
<p:tagLst xmlns:a="http://schemas.openxmlformats.org/drawingml/2006/main" xmlns:r="http://schemas.openxmlformats.org/officeDocument/2006/relationships" xmlns:p="http://schemas.openxmlformats.org/presentationml/2006/main">
  <p:tag name="TIMING" val="|2.4|6.3|5.7|7.1|9.4"/>
</p:tagLst>
</file>

<file path=ppt/tags/tag46.xml><?xml version="1.0" encoding="utf-8"?>
<p:tagLst xmlns:a="http://schemas.openxmlformats.org/drawingml/2006/main" xmlns:r="http://schemas.openxmlformats.org/officeDocument/2006/relationships" xmlns:p="http://schemas.openxmlformats.org/presentationml/2006/main">
  <p:tag name="TIMING" val="|1.2|0.9|0.9|1.2"/>
</p:tagLst>
</file>

<file path=ppt/tags/tag5.xml><?xml version="1.0" encoding="utf-8"?>
<p:tagLst xmlns:a="http://schemas.openxmlformats.org/drawingml/2006/main" xmlns:r="http://schemas.openxmlformats.org/officeDocument/2006/relationships" xmlns:p="http://schemas.openxmlformats.org/presentationml/2006/main">
  <p:tag name="TIMING" val="|4|2|1.5|2.2|1.2|1"/>
</p:tagLst>
</file>

<file path=ppt/tags/tag6.xml><?xml version="1.0" encoding="utf-8"?>
<p:tagLst xmlns:a="http://schemas.openxmlformats.org/drawingml/2006/main" xmlns:r="http://schemas.openxmlformats.org/officeDocument/2006/relationships" xmlns:p="http://schemas.openxmlformats.org/presentationml/2006/main">
  <p:tag name="TIMING" val="|3.3|6.8|8.7"/>
</p:tagLst>
</file>

<file path=ppt/tags/tag7.xml><?xml version="1.0" encoding="utf-8"?>
<p:tagLst xmlns:a="http://schemas.openxmlformats.org/drawingml/2006/main" xmlns:r="http://schemas.openxmlformats.org/officeDocument/2006/relationships" xmlns:p="http://schemas.openxmlformats.org/presentationml/2006/main">
  <p:tag name="TIMING" val="|3.2|2.3|7.9|1.9"/>
</p:tagLst>
</file>

<file path=ppt/tags/tag8.xml><?xml version="1.0" encoding="utf-8"?>
<p:tagLst xmlns:a="http://schemas.openxmlformats.org/drawingml/2006/main" xmlns:r="http://schemas.openxmlformats.org/officeDocument/2006/relationships" xmlns:p="http://schemas.openxmlformats.org/presentationml/2006/main">
  <p:tag name="TIMING" val="|4.7|2.5|8.2|7.6|4.6|3.2|7.5"/>
</p:tagLst>
</file>

<file path=ppt/tags/tag9.xml><?xml version="1.0" encoding="utf-8"?>
<p:tagLst xmlns:a="http://schemas.openxmlformats.org/drawingml/2006/main" xmlns:r="http://schemas.openxmlformats.org/officeDocument/2006/relationships" xmlns:p="http://schemas.openxmlformats.org/presentationml/2006/main">
  <p:tag name="TIMING" val="|4.7|2.3|2.2|6.6"/>
</p:tagLst>
</file>

<file path=ppt/theme/theme1.xml><?xml version="1.0" encoding="utf-8"?>
<a:theme xmlns:a="http://schemas.openxmlformats.org/drawingml/2006/main" name="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3278</TotalTime>
  <Words>2573</Words>
  <Application>Microsoft Office PowerPoint</Application>
  <PresentationFormat>Widescreen</PresentationFormat>
  <Paragraphs>449</Paragraphs>
  <Slides>53</Slides>
  <Notes>53</Notes>
  <HiddenSlides>0</HiddenSlides>
  <MMClips>53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Calibri</vt:lpstr>
      <vt:lpstr>Calibri Light</vt:lpstr>
      <vt:lpstr>Simplified Arabic Fixed</vt:lpstr>
      <vt:lpstr>Wingdings</vt:lpstr>
      <vt:lpstr>Retrospect</vt:lpstr>
      <vt:lpstr>RECIPIENT RIGHTS</vt:lpstr>
      <vt:lpstr>Purpose of Training</vt:lpstr>
      <vt:lpstr>Michigan Mental Health Code, Public Act 258 of 1974</vt:lpstr>
      <vt:lpstr>WHO IS A RECIPIENT</vt:lpstr>
      <vt:lpstr>WHAT IS A RIGHT?</vt:lpstr>
      <vt:lpstr>PowerPoint Presentation</vt:lpstr>
      <vt:lpstr>RELIGIOUS EXPRESSION</vt:lpstr>
      <vt:lpstr>Freedom of Expression/Association</vt:lpstr>
      <vt:lpstr>Search and Seizure</vt:lpstr>
      <vt:lpstr>Americans with Disabilities Act (ADA)</vt:lpstr>
      <vt:lpstr>HIPAA</vt:lpstr>
      <vt:lpstr>PowerPoint Presentation</vt:lpstr>
      <vt:lpstr>CONFIDENTIALTY</vt:lpstr>
      <vt:lpstr>EXCEPTIONS TO CONFIDENTIALITY</vt:lpstr>
      <vt:lpstr>PowerPoint Presentation</vt:lpstr>
      <vt:lpstr>Duty to Warn: Staff Responsibility</vt:lpstr>
      <vt:lpstr>PowerPoint Presentation</vt:lpstr>
      <vt:lpstr>PowerPoint Presentation</vt:lpstr>
      <vt:lpstr>PowerPoint Presentation</vt:lpstr>
      <vt:lpstr>PowerPoint Presentation</vt:lpstr>
      <vt:lpstr>PowerPoint Presentation</vt:lpstr>
      <vt:lpstr>PERSON CENTERED PLAN</vt:lpstr>
      <vt:lpstr>DIGNITY &amp; RESPECT</vt:lpstr>
      <vt:lpstr>EXAMPLES</vt:lpstr>
      <vt:lpstr>ABSOLUTE vs. LIMITED RIGHTS</vt:lpstr>
      <vt:lpstr>Abuse Class I</vt:lpstr>
      <vt:lpstr>Abuse Class I- Sexual Abuse</vt:lpstr>
      <vt:lpstr>Abuse Class I- Sexual Contact</vt:lpstr>
      <vt:lpstr>Abuse Class II</vt:lpstr>
      <vt:lpstr>Abuse Class II - Definitions</vt:lpstr>
      <vt:lpstr>Abuse Class II-Unreasonable Force</vt:lpstr>
      <vt:lpstr>Abuse Class III- Verbal </vt:lpstr>
      <vt:lpstr>Neglect Class I</vt:lpstr>
      <vt:lpstr>Neglect Class II</vt:lpstr>
      <vt:lpstr>Neglect Class III</vt:lpstr>
      <vt:lpstr>Examples of Neglect</vt:lpstr>
      <vt:lpstr>FAILURE TO REPORT</vt:lpstr>
      <vt:lpstr>WHAT IS YOUR DUTY TO REPORT</vt:lpstr>
      <vt:lpstr>PowerPoint Presentation</vt:lpstr>
      <vt:lpstr>RIGHTS PROTECTION SYSTEM</vt:lpstr>
      <vt:lpstr>FILING A COMPLAINT</vt:lpstr>
      <vt:lpstr>APPEAL PROCESS</vt:lpstr>
      <vt:lpstr>INCIDENT REPORT </vt:lpstr>
      <vt:lpstr>COMPLAINT vs. INCIDENT REPORT</vt:lpstr>
      <vt:lpstr>INCIDENT REPORTING</vt:lpstr>
      <vt:lpstr>TIPS FOR REPORT WRITING</vt:lpstr>
      <vt:lpstr>INVESTIGATIVE PROCESS</vt:lpstr>
      <vt:lpstr>Other options…</vt:lpstr>
      <vt:lpstr>INVESTIGATIVE PROCESS</vt:lpstr>
      <vt:lpstr>ORR ACCESS</vt:lpstr>
      <vt:lpstr>The Whistleblowers Protection Act</vt:lpstr>
      <vt:lpstr>PowerPoint Presentation</vt:lpstr>
      <vt:lpstr>Office of Recipient Rights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OF MENTAL HEALTH</dc:title>
  <dc:creator>Nicole Haney</dc:creator>
  <cp:lastModifiedBy>Kathleen Smith</cp:lastModifiedBy>
  <cp:revision>135</cp:revision>
  <cp:lastPrinted>2022-08-08T17:07:03Z</cp:lastPrinted>
  <dcterms:created xsi:type="dcterms:W3CDTF">2020-01-28T14:31:55Z</dcterms:created>
  <dcterms:modified xsi:type="dcterms:W3CDTF">2022-12-15T17:55:57Z</dcterms:modified>
</cp:coreProperties>
</file>